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tif" ContentType="image/tif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1pPr>
    <a:lvl2pPr marL="408154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2pPr>
    <a:lvl3pPr marL="816307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3pPr>
    <a:lvl4pPr marL="1224461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4pPr>
    <a:lvl5pPr marL="1632614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5pPr>
    <a:lvl6pPr marL="2040767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6pPr>
    <a:lvl7pPr marL="2448921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7pPr>
    <a:lvl8pPr marL="2857075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8pPr>
    <a:lvl9pPr marL="3265228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D3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4" autoAdjust="0"/>
    <p:restoredTop sz="86356" autoAdjust="0"/>
  </p:normalViewPr>
  <p:slideViewPr>
    <p:cSldViewPr snapToGrid="0" snapToObjects="1">
      <p:cViewPr>
        <p:scale>
          <a:sx n="156" d="100"/>
          <a:sy n="156" d="100"/>
        </p:scale>
        <p:origin x="-1160" y="-1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mfad.mfroot.org\rchhome\Users5G\JDP14\Current%20Work%20Projects\ISMRM%202014%20Zombie%20abstract\Zombie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Neck</a:t>
            </a:r>
            <a:r>
              <a:rPr lang="en-US" sz="1800" b="0" i="0" baseline="0" dirty="0">
                <a:latin typeface="Calibri" panose="020F0502020204030204" pitchFamily="34" charset="0"/>
                <a:cs typeface="Calibri" panose="020F0502020204030204" pitchFamily="34" charset="0"/>
              </a:rPr>
              <a:t> Bite Phantom Test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0207564494149175"/>
          <c:y val="0.0278829824987018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Sheet1!$I$7:$I$24</c:f>
              <c:strCache>
                <c:ptCount val="18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  <c:pt idx="14">
                  <c:v>56</c:v>
                </c:pt>
                <c:pt idx="15">
                  <c:v>60</c:v>
                </c:pt>
                <c:pt idx="16">
                  <c:v>64</c:v>
                </c:pt>
                <c:pt idx="17">
                  <c:v>More</c:v>
                </c:pt>
              </c:strCache>
            </c:strRef>
          </c:cat>
          <c:val>
            <c:numRef>
              <c:f>Sheet1!$J$7:$J$24</c:f>
              <c:numCache>
                <c:formatCode>General</c:formatCode>
                <c:ptCount val="18"/>
                <c:pt idx="0">
                  <c:v>0.0</c:v>
                </c:pt>
                <c:pt idx="1">
                  <c:v>1.0</c:v>
                </c:pt>
                <c:pt idx="2">
                  <c:v>4.0</c:v>
                </c:pt>
                <c:pt idx="3">
                  <c:v>9.0</c:v>
                </c:pt>
                <c:pt idx="4">
                  <c:v>2.0</c:v>
                </c:pt>
                <c:pt idx="5">
                  <c:v>1.0</c:v>
                </c:pt>
                <c:pt idx="6">
                  <c:v>0.0</c:v>
                </c:pt>
                <c:pt idx="7">
                  <c:v>1.0</c:v>
                </c:pt>
                <c:pt idx="8">
                  <c:v>1.0</c:v>
                </c:pt>
                <c:pt idx="9">
                  <c:v>3.0</c:v>
                </c:pt>
                <c:pt idx="10">
                  <c:v>3.0</c:v>
                </c:pt>
                <c:pt idx="11">
                  <c:v>3.0</c:v>
                </c:pt>
                <c:pt idx="12">
                  <c:v>2.0</c:v>
                </c:pt>
                <c:pt idx="13">
                  <c:v>1.0</c:v>
                </c:pt>
                <c:pt idx="14">
                  <c:v>2.0</c:v>
                </c:pt>
                <c:pt idx="15">
                  <c:v>1.0</c:v>
                </c:pt>
                <c:pt idx="16">
                  <c:v>1.0</c:v>
                </c:pt>
                <c:pt idx="17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4C-B141-8F99-82BB37851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76236536"/>
        <c:axId val="-1976230840"/>
      </c:barChart>
      <c:catAx>
        <c:axId val="-1976236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200" b="0" i="0">
                    <a:latin typeface="Calibri" panose="020F0502020204030204" pitchFamily="34" charset="0"/>
                    <a:cs typeface="Calibri" panose="020F0502020204030204" pitchFamily="34" charset="0"/>
                  </a:rPr>
                  <a:t>Bite time (sec)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-1976230840"/>
        <c:crosses val="autoZero"/>
        <c:auto val="1"/>
        <c:lblAlgn val="ctr"/>
        <c:lblOffset val="100"/>
        <c:noMultiLvlLbl val="0"/>
      </c:catAx>
      <c:valAx>
        <c:axId val="-19762308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0" i="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200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Number</a:t>
                </a:r>
                <a:r>
                  <a:rPr lang="en-US" sz="1200" b="0" i="0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Zombies</a:t>
                </a:r>
                <a:endParaRPr lang="en-US" sz="1200" b="0" i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0184950248358915"/>
              <c:y val="0.2450527017456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976236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1439671617445"/>
          <c:y val="0.209253292646006"/>
          <c:w val="0.318250264029469"/>
          <c:h val="0.0685420572428447"/>
        </c:manualLayout>
      </c:layout>
      <c:overlay val="0"/>
      <c:txPr>
        <a:bodyPr/>
        <a:lstStyle/>
        <a:p>
          <a:pPr>
            <a:defRPr sz="800" b="0" i="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 w="9525"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35920-D699-2D43-A9D6-1C0FE522E698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D4192-FFDA-1B40-9489-FC096B528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7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1pPr>
    <a:lvl2pPr marL="99206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2pPr>
    <a:lvl3pPr marL="198412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3pPr>
    <a:lvl4pPr marL="297618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4pPr>
    <a:lvl5pPr marL="396825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5pPr>
    <a:lvl6pPr marL="496030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6pPr>
    <a:lvl7pPr marL="595236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7pPr>
    <a:lvl8pPr marL="694443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8pPr>
    <a:lvl9pPr marL="793648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D4192-FFDA-1B40-9489-FC096B528B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2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D4192-FFDA-1B40-9489-FC096B528B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1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 anchor="b"/>
          <a:lstStyle>
            <a:lvl1pPr>
              <a:defRPr sz="347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8">
                <a:solidFill>
                  <a:schemeClr val="tx2"/>
                </a:solidFill>
              </a:defRPr>
            </a:lvl1pPr>
            <a:lvl2pPr marL="29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8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8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76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70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64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5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5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258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282">
                <a:solidFill>
                  <a:schemeClr val="tx2"/>
                </a:solidFill>
              </a:defRPr>
            </a:lvl1pPr>
            <a:lvl2pPr marL="29409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2pPr>
            <a:lvl3pPr marL="588192" indent="0">
              <a:buNone/>
              <a:defRPr sz="1032">
                <a:solidFill>
                  <a:schemeClr val="tx1">
                    <a:tint val="75000"/>
                  </a:schemeClr>
                </a:solidFill>
              </a:defRPr>
            </a:lvl3pPr>
            <a:lvl4pPr marL="882289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4pPr>
            <a:lvl5pPr marL="1176385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5pPr>
            <a:lvl6pPr marL="1470481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6pPr>
            <a:lvl7pPr marL="1764577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7pPr>
            <a:lvl8pPr marL="2058675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8pPr>
            <a:lvl9pPr marL="2352771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798"/>
            </a:lvl1pPr>
            <a:lvl2pPr>
              <a:defRPr sz="1548"/>
            </a:lvl2pPr>
            <a:lvl3pPr>
              <a:defRPr sz="1282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798"/>
            </a:lvl1pPr>
            <a:lvl2pPr>
              <a:defRPr sz="1548"/>
            </a:lvl2pPr>
            <a:lvl3pPr>
              <a:defRPr sz="1282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t"/>
          <a:lstStyle>
            <a:lvl1pPr marL="0" indent="0">
              <a:buNone/>
              <a:defRPr sz="1282" b="1"/>
            </a:lvl1pPr>
            <a:lvl2pPr marL="294096" indent="0">
              <a:buNone/>
              <a:defRPr sz="1282" b="1"/>
            </a:lvl2pPr>
            <a:lvl3pPr marL="588192" indent="0">
              <a:buNone/>
              <a:defRPr sz="1157" b="1"/>
            </a:lvl3pPr>
            <a:lvl4pPr marL="882289" indent="0">
              <a:buNone/>
              <a:defRPr sz="1032" b="1"/>
            </a:lvl4pPr>
            <a:lvl5pPr marL="1176385" indent="0">
              <a:buNone/>
              <a:defRPr sz="1032" b="1"/>
            </a:lvl5pPr>
            <a:lvl6pPr marL="1470481" indent="0">
              <a:buNone/>
              <a:defRPr sz="1032" b="1"/>
            </a:lvl6pPr>
            <a:lvl7pPr marL="1764577" indent="0">
              <a:buNone/>
              <a:defRPr sz="1032" b="1"/>
            </a:lvl7pPr>
            <a:lvl8pPr marL="2058675" indent="0">
              <a:buNone/>
              <a:defRPr sz="1032" b="1"/>
            </a:lvl8pPr>
            <a:lvl9pPr marL="2352771" indent="0">
              <a:buNone/>
              <a:defRPr sz="103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48"/>
            </a:lvl1pPr>
            <a:lvl2pPr>
              <a:defRPr sz="1282"/>
            </a:lvl2pPr>
            <a:lvl3pPr>
              <a:defRPr sz="1157"/>
            </a:lvl3pPr>
            <a:lvl4pPr>
              <a:defRPr sz="1032"/>
            </a:lvl4pPr>
            <a:lvl5pPr>
              <a:defRPr sz="1032"/>
            </a:lvl5pPr>
            <a:lvl6pPr>
              <a:defRPr sz="1032"/>
            </a:lvl6pPr>
            <a:lvl7pPr>
              <a:defRPr sz="1032"/>
            </a:lvl7pPr>
            <a:lvl8pPr>
              <a:defRPr sz="1032"/>
            </a:lvl8pPr>
            <a:lvl9pPr>
              <a:defRPr sz="10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t"/>
          <a:lstStyle>
            <a:lvl1pPr marL="0" indent="0">
              <a:buNone/>
              <a:defRPr sz="1282" b="1"/>
            </a:lvl1pPr>
            <a:lvl2pPr marL="294096" indent="0">
              <a:buNone/>
              <a:defRPr sz="1282" b="1"/>
            </a:lvl2pPr>
            <a:lvl3pPr marL="588192" indent="0">
              <a:buNone/>
              <a:defRPr sz="1157" b="1"/>
            </a:lvl3pPr>
            <a:lvl4pPr marL="882289" indent="0">
              <a:buNone/>
              <a:defRPr sz="1032" b="1"/>
            </a:lvl4pPr>
            <a:lvl5pPr marL="1176385" indent="0">
              <a:buNone/>
              <a:defRPr sz="1032" b="1"/>
            </a:lvl5pPr>
            <a:lvl6pPr marL="1470481" indent="0">
              <a:buNone/>
              <a:defRPr sz="1032" b="1"/>
            </a:lvl6pPr>
            <a:lvl7pPr marL="1764577" indent="0">
              <a:buNone/>
              <a:defRPr sz="1032" b="1"/>
            </a:lvl7pPr>
            <a:lvl8pPr marL="2058675" indent="0">
              <a:buNone/>
              <a:defRPr sz="1032" b="1"/>
            </a:lvl8pPr>
            <a:lvl9pPr marL="2352771" indent="0">
              <a:buNone/>
              <a:defRPr sz="103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548"/>
            </a:lvl1pPr>
            <a:lvl2pPr>
              <a:defRPr sz="1282"/>
            </a:lvl2pPr>
            <a:lvl3pPr>
              <a:defRPr sz="1157"/>
            </a:lvl3pPr>
            <a:lvl4pPr>
              <a:defRPr sz="1032"/>
            </a:lvl4pPr>
            <a:lvl5pPr>
              <a:defRPr sz="1032"/>
            </a:lvl5pPr>
            <a:lvl6pPr>
              <a:defRPr sz="1032"/>
            </a:lvl6pPr>
            <a:lvl7pPr>
              <a:defRPr sz="1032"/>
            </a:lvl7pPr>
            <a:lvl8pPr>
              <a:defRPr sz="1032"/>
            </a:lvl8pPr>
            <a:lvl9pPr>
              <a:defRPr sz="10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282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064"/>
            </a:lvl1pPr>
            <a:lvl2pPr>
              <a:defRPr sz="1798"/>
            </a:lvl2pPr>
            <a:lvl3pPr>
              <a:defRPr sz="1548"/>
            </a:lvl3pPr>
            <a:lvl4pPr>
              <a:defRPr sz="1282"/>
            </a:lvl4pPr>
            <a:lvl5pPr>
              <a:defRPr sz="1282"/>
            </a:lvl5pPr>
            <a:lvl6pPr>
              <a:defRPr sz="1282"/>
            </a:lvl6pPr>
            <a:lvl7pPr>
              <a:defRPr sz="1282"/>
            </a:lvl7pPr>
            <a:lvl8pPr>
              <a:defRPr sz="1282"/>
            </a:lvl8pPr>
            <a:lvl9pPr>
              <a:defRPr sz="12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907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294096" indent="0">
              <a:buNone/>
              <a:defRPr sz="766"/>
            </a:lvl2pPr>
            <a:lvl3pPr marL="588192" indent="0">
              <a:buNone/>
              <a:defRPr sz="641"/>
            </a:lvl3pPr>
            <a:lvl4pPr marL="882289" indent="0">
              <a:buNone/>
              <a:defRPr sz="578"/>
            </a:lvl4pPr>
            <a:lvl5pPr marL="1176385" indent="0">
              <a:buNone/>
              <a:defRPr sz="578"/>
            </a:lvl5pPr>
            <a:lvl6pPr marL="1470481" indent="0">
              <a:buNone/>
              <a:defRPr sz="578"/>
            </a:lvl6pPr>
            <a:lvl7pPr marL="1764577" indent="0">
              <a:buNone/>
              <a:defRPr sz="578"/>
            </a:lvl7pPr>
            <a:lvl8pPr marL="2058675" indent="0">
              <a:buNone/>
              <a:defRPr sz="578"/>
            </a:lvl8pPr>
            <a:lvl9pPr marL="2352771" indent="0">
              <a:buNone/>
              <a:defRPr sz="5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3"/>
          </a:xfrm>
        </p:spPr>
        <p:txBody>
          <a:bodyPr anchor="b"/>
          <a:lstStyle>
            <a:lvl1pPr algn="l">
              <a:defRPr sz="1282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064"/>
            </a:lvl1pPr>
            <a:lvl2pPr marL="294096" indent="0">
              <a:buNone/>
              <a:defRPr sz="1798"/>
            </a:lvl2pPr>
            <a:lvl3pPr marL="588192" indent="0">
              <a:buNone/>
              <a:defRPr sz="1548"/>
            </a:lvl3pPr>
            <a:lvl4pPr marL="882289" indent="0">
              <a:buNone/>
              <a:defRPr sz="1282"/>
            </a:lvl4pPr>
            <a:lvl5pPr marL="1176385" indent="0">
              <a:buNone/>
              <a:defRPr sz="1282"/>
            </a:lvl5pPr>
            <a:lvl6pPr marL="1470481" indent="0">
              <a:buNone/>
              <a:defRPr sz="1282"/>
            </a:lvl6pPr>
            <a:lvl7pPr marL="1764577" indent="0">
              <a:buNone/>
              <a:defRPr sz="1282"/>
            </a:lvl7pPr>
            <a:lvl8pPr marL="2058675" indent="0">
              <a:buNone/>
              <a:defRPr sz="1282"/>
            </a:lvl8pPr>
            <a:lvl9pPr marL="2352771" indent="0">
              <a:buNone/>
              <a:defRPr sz="1282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 anchor="t"/>
          <a:lstStyle>
            <a:lvl1pPr marL="0" indent="0">
              <a:buNone/>
              <a:defRPr sz="907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294096" indent="0">
              <a:buNone/>
              <a:defRPr sz="766"/>
            </a:lvl2pPr>
            <a:lvl3pPr marL="588192" indent="0">
              <a:buNone/>
              <a:defRPr sz="641"/>
            </a:lvl3pPr>
            <a:lvl4pPr marL="882289" indent="0">
              <a:buNone/>
              <a:defRPr sz="578"/>
            </a:lvl4pPr>
            <a:lvl5pPr marL="1176385" indent="0">
              <a:buNone/>
              <a:defRPr sz="578"/>
            </a:lvl5pPr>
            <a:lvl6pPr marL="1470481" indent="0">
              <a:buNone/>
              <a:defRPr sz="578"/>
            </a:lvl6pPr>
            <a:lvl7pPr marL="1764577" indent="0">
              <a:buNone/>
              <a:defRPr sz="578"/>
            </a:lvl7pPr>
            <a:lvl8pPr marL="2058675" indent="0">
              <a:buNone/>
              <a:defRPr sz="578"/>
            </a:lvl8pPr>
            <a:lvl9pPr marL="2352771" indent="0">
              <a:buNone/>
              <a:defRPr sz="5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  <a:prstGeom prst="rect">
            <a:avLst/>
          </a:prstGeom>
        </p:spPr>
        <p:txBody>
          <a:bodyPr vert="horz" lIns="376202" tIns="188101" rIns="376202" bIns="188101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376202" tIns="188101" rIns="376202" bIns="188101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l">
              <a:defRPr sz="7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ctr">
              <a:defRPr sz="7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r">
              <a:defRPr sz="7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8192" rtl="0" eaLnBrk="1" latinLnBrk="0" hangingPunct="1">
        <a:spcBef>
          <a:spcPct val="0"/>
        </a:spcBef>
        <a:buNone/>
        <a:defRPr sz="322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0573" indent="-220573" algn="l" defTabSz="588192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064" kern="1200">
          <a:solidFill>
            <a:schemeClr val="tx1"/>
          </a:solidFill>
          <a:latin typeface="+mn-lt"/>
          <a:ea typeface="+mn-ea"/>
          <a:cs typeface="+mn-cs"/>
        </a:defRPr>
      </a:lvl1pPr>
      <a:lvl2pPr marL="477907" indent="-183810" algn="l" defTabSz="588192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735241" indent="-147048" algn="l" defTabSz="588192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548" kern="1200">
          <a:solidFill>
            <a:schemeClr val="tx1"/>
          </a:solidFill>
          <a:latin typeface="+mn-lt"/>
          <a:ea typeface="+mn-ea"/>
          <a:cs typeface="+mn-cs"/>
        </a:defRPr>
      </a:lvl3pPr>
      <a:lvl4pPr marL="1029337" indent="-147048" algn="l" defTabSz="588192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282" kern="1200">
          <a:solidFill>
            <a:schemeClr val="tx1"/>
          </a:solidFill>
          <a:latin typeface="+mn-lt"/>
          <a:ea typeface="+mn-ea"/>
          <a:cs typeface="+mn-cs"/>
        </a:defRPr>
      </a:lvl4pPr>
      <a:lvl5pPr marL="1323433" indent="-147048" algn="l" defTabSz="588192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282" kern="1200">
          <a:solidFill>
            <a:schemeClr val="tx1"/>
          </a:solidFill>
          <a:latin typeface="+mn-lt"/>
          <a:ea typeface="+mn-ea"/>
          <a:cs typeface="+mn-cs"/>
        </a:defRPr>
      </a:lvl5pPr>
      <a:lvl6pPr marL="1617529" indent="-147048" algn="l" defTabSz="588192" rtl="0" eaLnBrk="1" latinLnBrk="0" hangingPunct="1">
        <a:spcBef>
          <a:spcPct val="20000"/>
        </a:spcBef>
        <a:buFont typeface="Arial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6pPr>
      <a:lvl7pPr marL="1911626" indent="-147048" algn="l" defTabSz="588192" rtl="0" eaLnBrk="1" latinLnBrk="0" hangingPunct="1">
        <a:spcBef>
          <a:spcPct val="20000"/>
        </a:spcBef>
        <a:buFont typeface="Arial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7pPr>
      <a:lvl8pPr marL="2205723" indent="-147048" algn="l" defTabSz="588192" rtl="0" eaLnBrk="1" latinLnBrk="0" hangingPunct="1">
        <a:spcBef>
          <a:spcPct val="20000"/>
        </a:spcBef>
        <a:buFont typeface="Arial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8pPr>
      <a:lvl9pPr marL="2499819" indent="-147048" algn="l" defTabSz="588192" rtl="0" eaLnBrk="1" latinLnBrk="0" hangingPunct="1">
        <a:spcBef>
          <a:spcPct val="20000"/>
        </a:spcBef>
        <a:buFont typeface="Arial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1pPr>
      <a:lvl2pPr marL="294096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2pPr>
      <a:lvl3pPr marL="588192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3pPr>
      <a:lvl4pPr marL="882289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4pPr>
      <a:lvl5pPr marL="1176385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5pPr>
      <a:lvl6pPr marL="1470481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6pPr>
      <a:lvl7pPr marL="1764577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7pPr>
      <a:lvl8pPr marL="2058675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8pPr>
      <a:lvl9pPr marL="2352771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4" Type="http://schemas.openxmlformats.org/officeDocument/2006/relationships/image" Target="../media/image2.jpg"/><Relationship Id="rId5" Type="http://schemas.openxmlformats.org/officeDocument/2006/relationships/image" Target="../media/image3.gif"/><Relationship Id="rId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chart" Target="../charts/chart1.xml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7" Type="http://schemas.openxmlformats.org/officeDocument/2006/relationships/image" Target="../media/image9.png"/><Relationship Id="rId8" Type="http://schemas.openxmlformats.org/officeDocument/2006/relationships/image" Target="../media/image10.tiff"/><Relationship Id="rId9" Type="http://schemas.openxmlformats.org/officeDocument/2006/relationships/image" Target="../media/image11.tiff"/><Relationship Id="rId10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9923" y="162360"/>
            <a:ext cx="6271074" cy="1286969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Discriminating Between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Fast- and Slow-moving Zombies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Using Proton MRS</a:t>
            </a:r>
          </a:p>
        </p:txBody>
      </p:sp>
      <p:pic>
        <p:nvPicPr>
          <p:cNvPr id="9" name="Picture 8" descr="ISD Transylvania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9" y="129590"/>
            <a:ext cx="1965968" cy="720856"/>
          </a:xfrm>
          <a:prstGeom prst="rect">
            <a:avLst/>
          </a:prstGeom>
        </p:spPr>
      </p:pic>
      <p:pic>
        <p:nvPicPr>
          <p:cNvPr id="10" name="Picture 9" descr="FCW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74" y="104501"/>
            <a:ext cx="1929483" cy="7345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46487" y="1255808"/>
            <a:ext cx="6051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John D. Port, M.D., Ph.D., 2 Emily T. Wood, B.S., 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Laura M. Roland, M.D.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8731" y="4895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91289" y="4849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70344" y="1824964"/>
            <a:ext cx="2811065" cy="2981137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800" u="sng" cap="small" dirty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</a:p>
          <a:p>
            <a:endParaRPr lang="en-US" sz="172" b="1" u="sng" dirty="0"/>
          </a:p>
          <a:p>
            <a:pPr marL="71483" indent="-71483"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Recruited 40 zombies from a local cemetery</a:t>
            </a:r>
          </a:p>
          <a:p>
            <a:pPr marL="71483" indent="-71483"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Diagnosis confirmed using Structured Clinical Interview for Zombies (SCIZ)</a:t>
            </a:r>
          </a:p>
          <a:p>
            <a:pPr marL="71483" indent="-71483"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Zombie subtype (fast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slow) determined by Neck Bite Phantom Test (NBPT)</a:t>
            </a:r>
          </a:p>
          <a:p>
            <a:pPr marL="71483" indent="-71483"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MRI/MRS performed (GE 3T DV750 scanner)</a:t>
            </a:r>
          </a:p>
          <a:p>
            <a:pPr marL="216683" lvl="1" indent="-72228"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Anatomical images (MPRAGE) for localization, CSF/air correction</a:t>
            </a:r>
          </a:p>
          <a:p>
            <a:pPr marL="216683" lvl="1" indent="-72228"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3 PRESS voxels (2x2x2 cm, TR=2000, TE=35, NEX=256) using macromolecular nulling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2869" y="1532251"/>
            <a:ext cx="200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cap="small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en-US" sz="844" u="sng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256877" y="3455239"/>
            <a:ext cx="3875381" cy="1525901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noAutofit/>
          </a:bodyPr>
          <a:lstStyle/>
          <a:p>
            <a:r>
              <a:rPr lang="en-US" sz="1800" u="sng" cap="small" dirty="0"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  <a:p>
            <a:pPr marL="71483" indent="-71483">
              <a:spcBef>
                <a:spcPts val="188"/>
              </a:spcBef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To date, no studies have been able to distinguish between fast- and slow-moving zombies</a:t>
            </a:r>
          </a:p>
          <a:p>
            <a:pPr marL="71483" indent="-71483">
              <a:spcBef>
                <a:spcPts val="188"/>
              </a:spcBef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 hypothesize that fast-moving zombies (FMZ) have decreased brain lactate in the motor cortex and frontal lobes as compared to slow-moving zombies (SMZ) due to greater aerobic metabolism and faster reaction times. </a:t>
            </a:r>
            <a:endParaRPr lang="en-US" sz="120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500" dirty="0">
              <a:latin typeface="Arial"/>
              <a:cs typeface="Arial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84EC6F13-2B26-F840-9BEA-B729585B2C76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6" y="1991018"/>
            <a:ext cx="2053388" cy="2834640"/>
            <a:chOff x="290732" y="19357536"/>
            <a:chExt cx="9478940" cy="13085391"/>
          </a:xfrm>
        </p:grpSpPr>
        <p:grpSp>
          <p:nvGrpSpPr>
            <p:cNvPr id="59" name="Group 58">
              <a:extLst>
                <a:ext uri="{FF2B5EF4-FFF2-40B4-BE49-F238E27FC236}">
                  <a16:creationId xmlns="" xmlns:a16="http://schemas.microsoft.com/office/drawing/2014/main" id="{22679C9D-DE3E-C341-A7DB-DE37F116EC23}"/>
                </a:ext>
              </a:extLst>
            </p:cNvPr>
            <p:cNvGrpSpPr/>
            <p:nvPr/>
          </p:nvGrpSpPr>
          <p:grpSpPr>
            <a:xfrm>
              <a:off x="290732" y="19357536"/>
              <a:ext cx="9478940" cy="12995112"/>
              <a:chOff x="6479566" y="15778511"/>
              <a:chExt cx="10530440" cy="14436661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="" xmlns:a16="http://schemas.microsoft.com/office/drawing/2014/main" id="{ED92F08C-67E5-1043-9A80-86BD0CF678CF}"/>
                  </a:ext>
                </a:extLst>
              </p:cNvPr>
              <p:cNvGrpSpPr/>
              <p:nvPr/>
            </p:nvGrpSpPr>
            <p:grpSpPr>
              <a:xfrm>
                <a:off x="11060726" y="15778511"/>
                <a:ext cx="5949280" cy="13469460"/>
                <a:chOff x="11060725" y="13277039"/>
                <a:chExt cx="6811701" cy="15970932"/>
              </a:xfrm>
            </p:grpSpPr>
            <p:sp>
              <p:nvSpPr>
                <p:cNvPr id="66" name="Manual Operation 65">
                  <a:extLst>
                    <a:ext uri="{FF2B5EF4-FFF2-40B4-BE49-F238E27FC236}">
                      <a16:creationId xmlns="" xmlns:a16="http://schemas.microsoft.com/office/drawing/2014/main" id="{BC0880F7-81D4-7146-8AFE-2A5B17186CAE}"/>
                    </a:ext>
                  </a:extLst>
                </p:cNvPr>
                <p:cNvSpPr/>
                <p:nvPr/>
              </p:nvSpPr>
              <p:spPr>
                <a:xfrm>
                  <a:off x="11060727" y="18895729"/>
                  <a:ext cx="6811699" cy="10352242"/>
                </a:xfrm>
                <a:prstGeom prst="flowChartManualOperation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Manual Operation 66">
                  <a:extLst>
                    <a:ext uri="{FF2B5EF4-FFF2-40B4-BE49-F238E27FC236}">
                      <a16:creationId xmlns="" xmlns:a16="http://schemas.microsoft.com/office/drawing/2014/main" id="{ED193D61-6355-9948-B4E5-BF895D875E5A}"/>
                    </a:ext>
                  </a:extLst>
                </p:cNvPr>
                <p:cNvSpPr/>
                <p:nvPr/>
              </p:nvSpPr>
              <p:spPr>
                <a:xfrm rot="10800000">
                  <a:off x="11060725" y="13277039"/>
                  <a:ext cx="6811699" cy="5657173"/>
                </a:xfrm>
                <a:prstGeom prst="flowChartManualOperation">
                  <a:avLst/>
                </a:prstGeom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="" xmlns:a16="http://schemas.microsoft.com/office/drawing/2014/main" id="{6D2D5327-B45C-C24D-8F78-E65DCA8FC491}"/>
                  </a:ext>
                </a:extLst>
              </p:cNvPr>
              <p:cNvGrpSpPr/>
              <p:nvPr/>
            </p:nvGrpSpPr>
            <p:grpSpPr>
              <a:xfrm>
                <a:off x="6479566" y="16745712"/>
                <a:ext cx="5949280" cy="13469460"/>
                <a:chOff x="11060725" y="13277039"/>
                <a:chExt cx="6811701" cy="15970932"/>
              </a:xfrm>
              <a:scene3d>
                <a:camera prst="orthographicFront">
                  <a:rot lat="20704628" lon="2646154" rev="792000"/>
                </a:camera>
                <a:lightRig rig="threePt" dir="t"/>
              </a:scene3d>
            </p:grpSpPr>
            <p:sp>
              <p:nvSpPr>
                <p:cNvPr id="64" name="Manual Operation 63">
                  <a:extLst>
                    <a:ext uri="{FF2B5EF4-FFF2-40B4-BE49-F238E27FC236}">
                      <a16:creationId xmlns="" xmlns:a16="http://schemas.microsoft.com/office/drawing/2014/main" id="{E6781B4C-7363-B744-91EF-65B21087D60F}"/>
                    </a:ext>
                  </a:extLst>
                </p:cNvPr>
                <p:cNvSpPr/>
                <p:nvPr/>
              </p:nvSpPr>
              <p:spPr>
                <a:xfrm>
                  <a:off x="11060727" y="18895729"/>
                  <a:ext cx="6811699" cy="10352242"/>
                </a:xfrm>
                <a:prstGeom prst="flowChartManualOperation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Manual Operation 64">
                  <a:extLst>
                    <a:ext uri="{FF2B5EF4-FFF2-40B4-BE49-F238E27FC236}">
                      <a16:creationId xmlns="" xmlns:a16="http://schemas.microsoft.com/office/drawing/2014/main" id="{4B51300C-097D-BD43-B76D-FD0CAD3D42DD}"/>
                    </a:ext>
                  </a:extLst>
                </p:cNvPr>
                <p:cNvSpPr/>
                <p:nvPr/>
              </p:nvSpPr>
              <p:spPr>
                <a:xfrm rot="10800000">
                  <a:off x="11060725" y="13277039"/>
                  <a:ext cx="6811699" cy="5657173"/>
                </a:xfrm>
                <a:prstGeom prst="flowChartManualOperation">
                  <a:avLst/>
                </a:prstGeom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22CF6908-FECA-8241-92CC-CAB5EA7F7384}"/>
                </a:ext>
              </a:extLst>
            </p:cNvPr>
            <p:cNvSpPr txBox="1"/>
            <p:nvPr/>
          </p:nvSpPr>
          <p:spPr>
            <a:xfrm>
              <a:off x="1060413" y="21026146"/>
              <a:ext cx="3827080" cy="9615216"/>
            </a:xfrm>
            <a:prstGeom prst="rect">
              <a:avLst/>
            </a:prstGeom>
            <a:noFill/>
            <a:scene3d>
              <a:camera prst="orthographicFront">
                <a:rot lat="20700000" lon="2640000" rev="78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Zombie apocalypse is a major public health issue.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WHO est. 2-3% of world pop converts 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 year.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B05CAFA5-F4BC-1D44-9B50-766AB64BEA5E}"/>
                </a:ext>
              </a:extLst>
            </p:cNvPr>
            <p:cNvSpPr txBox="1"/>
            <p:nvPr/>
          </p:nvSpPr>
          <p:spPr>
            <a:xfrm>
              <a:off x="4810526" y="19768325"/>
              <a:ext cx="4552711" cy="12674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Undead Conversion </a:t>
              </a:r>
            </a:p>
            <a:p>
              <a:pPr algn="ctr"/>
              <a:r>
                <a:rPr lang="en-US" sz="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Types:</a:t>
              </a:r>
            </a:p>
            <a:p>
              <a:pPr algn="ctr"/>
              <a:endPara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Slow Moving Zombies (</a:t>
              </a:r>
              <a:r>
                <a:rPr lang="en-US" sz="8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SMZ</a:t>
              </a:r>
              <a:r>
                <a:rPr lang="en-US" sz="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pPr algn="ctr"/>
              <a:r>
                <a:rPr lang="en-US" sz="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Life threatening drive to consume flesh</a:t>
              </a:r>
            </a:p>
            <a:p>
              <a:pPr algn="ctr"/>
              <a:endPara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Fast Moving Zombies (</a:t>
              </a:r>
              <a:r>
                <a:rPr lang="en-US" sz="8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FMZ</a:t>
              </a:r>
              <a:r>
                <a:rPr lang="en-US" sz="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pPr algn="ctr"/>
              <a:r>
                <a:rPr lang="en-US" sz="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Extremely dangerous; </a:t>
              </a:r>
            </a:p>
            <a:p>
              <a:pPr algn="ctr"/>
              <a:r>
                <a:rPr lang="en-US" sz="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Attack speeds surpass live human reaction times; </a:t>
              </a:r>
            </a:p>
            <a:p>
              <a:pPr algn="ctr"/>
              <a:r>
                <a:rPr lang="en-US" sz="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Greater metabolic requirement </a:t>
              </a:r>
            </a:p>
            <a:p>
              <a:pPr algn="ctr"/>
              <a:r>
                <a:rPr lang="en-US" sz="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(even hungrier)</a:t>
              </a:r>
            </a:p>
          </p:txBody>
        </p:sp>
      </p:grpSp>
      <p:pic>
        <p:nvPicPr>
          <p:cNvPr id="2" name="Picture 1" descr="walkin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77" y="1991018"/>
            <a:ext cx="1886540" cy="1312002"/>
          </a:xfrm>
          <a:prstGeom prst="rect">
            <a:avLst/>
          </a:prstGeom>
        </p:spPr>
      </p:pic>
      <p:pic>
        <p:nvPicPr>
          <p:cNvPr id="4" name="Picture 3" descr="running clown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981" y="1991018"/>
            <a:ext cx="2350277" cy="1312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6505" y="1624584"/>
            <a:ext cx="928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Typical 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SMZ</a:t>
            </a:r>
            <a:endParaRPr lang="en-US" sz="1200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7350" y="1624584"/>
            <a:ext cx="928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Typical </a:t>
            </a:r>
            <a:r>
              <a:rPr lang="en-US" sz="1200" dirty="0" smtClean="0">
                <a:solidFill>
                  <a:srgbClr val="FF0000"/>
                </a:solidFill>
                <a:latin typeface="Calibri"/>
                <a:cs typeface="Calibri"/>
              </a:rPr>
              <a:t>FMZ</a:t>
            </a:r>
            <a:endParaRPr lang="en-US" sz="1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17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79E503C-218A-7F4F-8459-1DB5DED54D75}"/>
              </a:ext>
            </a:extLst>
          </p:cNvPr>
          <p:cNvGrpSpPr/>
          <p:nvPr/>
        </p:nvGrpSpPr>
        <p:grpSpPr>
          <a:xfrm>
            <a:off x="3071568" y="91590"/>
            <a:ext cx="902898" cy="1102012"/>
            <a:chOff x="1138238" y="-762000"/>
            <a:chExt cx="6867525" cy="838200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F78E3DD0-C671-0A4C-8AAB-2D44804F2E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238" y="-762000"/>
              <a:ext cx="6867525" cy="838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5489BC85-4C1C-1348-A257-2C926F3C05F7}"/>
                </a:ext>
              </a:extLst>
            </p:cNvPr>
            <p:cNvSpPr/>
            <p:nvPr/>
          </p:nvSpPr>
          <p:spPr>
            <a:xfrm>
              <a:off x="2971800" y="1066800"/>
              <a:ext cx="914400" cy="914400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1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07C274D-DFCA-4643-AA63-C08249429C95}"/>
                </a:ext>
              </a:extLst>
            </p:cNvPr>
            <p:cNvSpPr/>
            <p:nvPr/>
          </p:nvSpPr>
          <p:spPr>
            <a:xfrm>
              <a:off x="3581400" y="6248400"/>
              <a:ext cx="914400" cy="914400"/>
            </a:xfrm>
            <a:prstGeom prst="rect">
              <a:avLst/>
            </a:prstGeom>
            <a:noFill/>
            <a:ln w="254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0231BB5-8BD8-EC49-8916-7DB251856AED}"/>
              </a:ext>
            </a:extLst>
          </p:cNvPr>
          <p:cNvGrpSpPr/>
          <p:nvPr/>
        </p:nvGrpSpPr>
        <p:grpSpPr>
          <a:xfrm>
            <a:off x="3966083" y="145209"/>
            <a:ext cx="507446" cy="883958"/>
            <a:chOff x="4572004" y="1137266"/>
            <a:chExt cx="3608833" cy="6286500"/>
          </a:xfrm>
        </p:grpSpPr>
        <p:pic>
          <p:nvPicPr>
            <p:cNvPr id="9" name="Picture 7">
              <a:extLst>
                <a:ext uri="{FF2B5EF4-FFF2-40B4-BE49-F238E27FC236}">
                  <a16:creationId xmlns="" xmlns:a16="http://schemas.microsoft.com/office/drawing/2014/main" id="{25A727F5-0D75-A44A-84BA-533C6AA371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6"/>
            <a:stretch/>
          </p:blipFill>
          <p:spPr bwMode="auto">
            <a:xfrm>
              <a:off x="4572004" y="1137266"/>
              <a:ext cx="3608833" cy="628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C1BACCCB-815B-304E-AC34-4BDD43BA60A0}"/>
                </a:ext>
              </a:extLst>
            </p:cNvPr>
            <p:cNvSpPr/>
            <p:nvPr/>
          </p:nvSpPr>
          <p:spPr>
            <a:xfrm>
              <a:off x="6324600" y="2065794"/>
              <a:ext cx="990600" cy="990600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1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1DB23E5-ACF0-8B48-B9A1-44A97FD21C0A}"/>
              </a:ext>
            </a:extLst>
          </p:cNvPr>
          <p:cNvSpPr txBox="1"/>
          <p:nvPr/>
        </p:nvSpPr>
        <p:spPr>
          <a:xfrm>
            <a:off x="147890" y="324041"/>
            <a:ext cx="838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cap="small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pic>
        <p:nvPicPr>
          <p:cNvPr id="12" name="Picture 11" descr="H:\Current Work Projects\ISMRM 2014 Zombie abstract\RDLPFC Plot.tif">
            <a:extLst>
              <a:ext uri="{FF2B5EF4-FFF2-40B4-BE49-F238E27FC236}">
                <a16:creationId xmlns="" xmlns:a16="http://schemas.microsoft.com/office/drawing/2014/main" id="{1DAEF396-6968-B94E-A773-C7DD2A8A0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19403" r="17413" b="9851"/>
          <a:stretch/>
        </p:blipFill>
        <p:spPr bwMode="auto">
          <a:xfrm>
            <a:off x="4615503" y="3990433"/>
            <a:ext cx="1371600" cy="103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:\Current Work Projects\ISMRM 2014 Zombie abstract\RMC Plot.tif">
            <a:extLst>
              <a:ext uri="{FF2B5EF4-FFF2-40B4-BE49-F238E27FC236}">
                <a16:creationId xmlns="" xmlns:a16="http://schemas.microsoft.com/office/drawing/2014/main" id="{45A0B764-D6F9-1C42-99B7-47D320DF7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19403" r="11703" b="9851"/>
          <a:stretch/>
        </p:blipFill>
        <p:spPr bwMode="auto">
          <a:xfrm>
            <a:off x="3204927" y="3987148"/>
            <a:ext cx="1371600" cy="103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3C66CCD-82F0-754D-895E-EF307E564827}"/>
              </a:ext>
            </a:extLst>
          </p:cNvPr>
          <p:cNvSpPr txBox="1">
            <a:spLocks noChangeAspect="1"/>
          </p:cNvSpPr>
          <p:nvPr/>
        </p:nvSpPr>
        <p:spPr>
          <a:xfrm>
            <a:off x="3287840" y="3746224"/>
            <a:ext cx="1103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RMC Lactate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AD36C93-953F-1845-864F-F79196A801B1}"/>
              </a:ext>
            </a:extLst>
          </p:cNvPr>
          <p:cNvSpPr txBox="1">
            <a:spLocks noChangeAspect="1"/>
          </p:cNvSpPr>
          <p:nvPr/>
        </p:nvSpPr>
        <p:spPr>
          <a:xfrm>
            <a:off x="4643959" y="3746224"/>
            <a:ext cx="1345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RDLPFC Lactate</a:t>
            </a:r>
          </a:p>
        </p:txBody>
      </p:sp>
      <p:pic>
        <p:nvPicPr>
          <p:cNvPr id="16" name="table">
            <a:extLst>
              <a:ext uri="{FF2B5EF4-FFF2-40B4-BE49-F238E27FC236}">
                <a16:creationId xmlns="" xmlns:a16="http://schemas.microsoft.com/office/drawing/2014/main" id="{93665454-5DD6-7042-A8CC-5314613833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5327" y="2995576"/>
            <a:ext cx="2743200" cy="710286"/>
          </a:xfrm>
          <a:prstGeom prst="rect">
            <a:avLst/>
          </a:prstGeom>
        </p:spPr>
      </p:pic>
      <p:pic>
        <p:nvPicPr>
          <p:cNvPr id="17" name="Picture 16" descr="FMZ_RMC_noise_Page_1.tiff">
            <a:extLst>
              <a:ext uri="{FF2B5EF4-FFF2-40B4-BE49-F238E27FC236}">
                <a16:creationId xmlns="" xmlns:a16="http://schemas.microsoft.com/office/drawing/2014/main" id="{983244E7-9770-FC4D-9DEF-3F42392456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t="17988" r="26193" b="5265"/>
          <a:stretch/>
        </p:blipFill>
        <p:spPr>
          <a:xfrm>
            <a:off x="3200400" y="1613196"/>
            <a:ext cx="1371600" cy="1228890"/>
          </a:xfrm>
          <a:prstGeom prst="rect">
            <a:avLst/>
          </a:prstGeom>
        </p:spPr>
      </p:pic>
      <p:pic>
        <p:nvPicPr>
          <p:cNvPr id="18" name="Picture 17" descr="SMZ_RMC_noise_Page_1.tiff">
            <a:extLst>
              <a:ext uri="{FF2B5EF4-FFF2-40B4-BE49-F238E27FC236}">
                <a16:creationId xmlns="" xmlns:a16="http://schemas.microsoft.com/office/drawing/2014/main" id="{21D9518A-4B8E-DB47-8195-CE3A4FC330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t="18443" r="27512" b="4810"/>
          <a:stretch/>
        </p:blipFill>
        <p:spPr>
          <a:xfrm>
            <a:off x="4600286" y="1613196"/>
            <a:ext cx="1371600" cy="12379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041452C-EB1C-BE4B-83CC-0BE637C0551D}"/>
              </a:ext>
            </a:extLst>
          </p:cNvPr>
          <p:cNvSpPr txBox="1">
            <a:spLocks noChangeAspect="1"/>
          </p:cNvSpPr>
          <p:nvPr/>
        </p:nvSpPr>
        <p:spPr>
          <a:xfrm>
            <a:off x="3461550" y="1911926"/>
            <a:ext cx="108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 Moving Zombie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7B62E14-B3DE-E147-90AA-97D791E5CC36}"/>
              </a:ext>
            </a:extLst>
          </p:cNvPr>
          <p:cNvSpPr txBox="1">
            <a:spLocks noChangeAspect="1"/>
          </p:cNvSpPr>
          <p:nvPr/>
        </p:nvSpPr>
        <p:spPr>
          <a:xfrm>
            <a:off x="4895051" y="1889970"/>
            <a:ext cx="1076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Slow Moving Zombie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A4DBF071-8AF0-4843-B1A7-B19400AC84B9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3617354" y="1599397"/>
            <a:ext cx="522493" cy="93793"/>
          </a:xfrm>
          <a:prstGeom prst="straightConnector1">
            <a:avLst/>
          </a:prstGeom>
          <a:ln w="57150" cmpd="sng">
            <a:solidFill>
              <a:srgbClr val="3D3E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AB90D1D2-851C-F641-B67B-87BA294C9576}"/>
              </a:ext>
            </a:extLst>
          </p:cNvPr>
          <p:cNvCxnSpPr>
            <a:cxnSpLocks noChangeAspect="1"/>
          </p:cNvCxnSpPr>
          <p:nvPr/>
        </p:nvCxnSpPr>
        <p:spPr>
          <a:xfrm>
            <a:off x="4586927" y="1623948"/>
            <a:ext cx="364992" cy="116139"/>
          </a:xfrm>
          <a:prstGeom prst="straightConnector1">
            <a:avLst/>
          </a:prstGeom>
          <a:ln w="57150" cmpd="sng">
            <a:solidFill>
              <a:srgbClr val="3D3E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96B8B67-52B6-444F-B8B2-5DCB13EC12B6}"/>
              </a:ext>
            </a:extLst>
          </p:cNvPr>
          <p:cNvSpPr txBox="1">
            <a:spLocks noChangeAspect="1"/>
          </p:cNvSpPr>
          <p:nvPr/>
        </p:nvSpPr>
        <p:spPr>
          <a:xfrm>
            <a:off x="4147446" y="1163358"/>
            <a:ext cx="1076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Unidentified peaks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358C60A7-4BDB-C249-A5DB-C639C67721BB}"/>
              </a:ext>
            </a:extLst>
          </p:cNvPr>
          <p:cNvSpPr/>
          <p:nvPr/>
        </p:nvSpPr>
        <p:spPr>
          <a:xfrm>
            <a:off x="567140" y="3165818"/>
            <a:ext cx="725356" cy="1782929"/>
          </a:xfrm>
          <a:prstGeom prst="ellipse">
            <a:avLst/>
          </a:prstGeom>
          <a:noFill/>
          <a:ln w="25400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1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10E698A4-3FED-834C-A051-9326D9CE565E}"/>
              </a:ext>
            </a:extLst>
          </p:cNvPr>
          <p:cNvSpPr/>
          <p:nvPr/>
        </p:nvSpPr>
        <p:spPr>
          <a:xfrm>
            <a:off x="1322185" y="4057282"/>
            <a:ext cx="1244034" cy="6756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1"/>
          </a:p>
        </p:txBody>
      </p:sp>
      <p:pic>
        <p:nvPicPr>
          <p:cNvPr id="32" name="table">
            <a:extLst>
              <a:ext uri="{FF2B5EF4-FFF2-40B4-BE49-F238E27FC236}">
                <a16:creationId xmlns="" xmlns:a16="http://schemas.microsoft.com/office/drawing/2014/main" id="{986F22F0-71E5-B642-A38C-61D19B0F41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111" y="1034564"/>
            <a:ext cx="2743200" cy="1357486"/>
          </a:xfrm>
          <a:prstGeom prst="rect">
            <a:avLst/>
          </a:prstGeom>
        </p:spPr>
      </p:pic>
      <p:graphicFrame>
        <p:nvGraphicFramePr>
          <p:cNvPr id="35" name="Content Placeholder 3">
            <a:extLst>
              <a:ext uri="{FF2B5EF4-FFF2-40B4-BE49-F238E27FC236}">
                <a16:creationId xmlns="" xmlns:a16="http://schemas.microsoft.com/office/drawing/2014/main" id="{051F40E0-0DE2-F740-B901-D302D1993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83586"/>
              </p:ext>
            </p:extLst>
          </p:nvPr>
        </p:nvGraphicFramePr>
        <p:xfrm>
          <a:off x="-29080" y="2705101"/>
          <a:ext cx="3509078" cy="249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832EA5C-4ABF-A947-B20F-662F1225D9DC}"/>
              </a:ext>
            </a:extLst>
          </p:cNvPr>
          <p:cNvSpPr txBox="1">
            <a:spLocks noChangeAspect="1"/>
          </p:cNvSpPr>
          <p:nvPr/>
        </p:nvSpPr>
        <p:spPr>
          <a:xfrm>
            <a:off x="4473529" y="502152"/>
            <a:ext cx="1603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Exemplary Spectra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(LC Model fit)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FC59CD5E-25A6-0C4A-8C6B-F0AA3E1AE0FE}"/>
              </a:ext>
            </a:extLst>
          </p:cNvPr>
          <p:cNvGrpSpPr>
            <a:grpSpLocks noChangeAspect="1"/>
          </p:cNvGrpSpPr>
          <p:nvPr/>
        </p:nvGrpSpPr>
        <p:grpSpPr>
          <a:xfrm>
            <a:off x="6372187" y="3411054"/>
            <a:ext cx="2743200" cy="1553917"/>
            <a:chOff x="10261599" y="3048000"/>
            <a:chExt cx="11734800" cy="11734800"/>
          </a:xfrm>
        </p:grpSpPr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0EB74BA9-F9EC-9C40-A891-057B81CE4CE7}"/>
                </a:ext>
              </a:extLst>
            </p:cNvPr>
            <p:cNvSpPr/>
            <p:nvPr/>
          </p:nvSpPr>
          <p:spPr>
            <a:xfrm>
              <a:off x="10388600" y="4826000"/>
              <a:ext cx="11531600" cy="9829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1"/>
            </a:p>
          </p:txBody>
        </p:sp>
        <p:pic>
          <p:nvPicPr>
            <p:cNvPr id="39" name="Picture 38" descr="sm01grave.png">
              <a:extLst>
                <a:ext uri="{FF2B5EF4-FFF2-40B4-BE49-F238E27FC236}">
                  <a16:creationId xmlns="" xmlns:a16="http://schemas.microsoft.com/office/drawing/2014/main" id="{D3E8812F-FBC2-AE4F-B184-D8920CD8E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1599" y="3048000"/>
              <a:ext cx="11734800" cy="11734800"/>
            </a:xfrm>
            <a:prstGeom prst="rect">
              <a:avLst/>
            </a:prstGeom>
          </p:spPr>
        </p:pic>
      </p:grpSp>
      <p:sp>
        <p:nvSpPr>
          <p:cNvPr id="40" name="Rectangle 2">
            <a:extLst>
              <a:ext uri="{FF2B5EF4-FFF2-40B4-BE49-F238E27FC236}">
                <a16:creationId xmlns="" xmlns:a16="http://schemas.microsoft.com/office/drawing/2014/main" id="{7E582826-C723-C34B-AF60-488AC0687FA1}"/>
              </a:ext>
            </a:extLst>
          </p:cNvPr>
          <p:cNvSpPr txBox="1">
            <a:spLocks noChangeArrowheads="1"/>
          </p:cNvSpPr>
          <p:nvPr/>
        </p:nvSpPr>
        <p:spPr>
          <a:xfrm>
            <a:off x="7107983" y="3783909"/>
            <a:ext cx="1271607" cy="478628"/>
          </a:xfrm>
          <a:prstGeom prst="rect">
            <a:avLst/>
          </a:prstGeom>
        </p:spPr>
        <p:txBody>
          <a:bodyPr vert="horz" lIns="58782" tIns="29391" rIns="58782" bIns="29391" rtlCol="0" anchor="b">
            <a:normAutofit/>
          </a:bodyPr>
          <a:lstStyle>
            <a:lvl1pPr algn="ctr" defTabSz="3762024" rtl="0" eaLnBrk="1" latinLnBrk="0" hangingPunct="1">
              <a:spcBef>
                <a:spcPct val="0"/>
              </a:spcBef>
              <a:buNone/>
              <a:defRPr sz="2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ISMRM, especially Derek Jones &amp; Roberta </a:t>
            </a:r>
            <a:r>
              <a:rPr lang="en-US" sz="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Kravitz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60CB9A9-2144-EB45-96CF-D3634DF91028}"/>
              </a:ext>
            </a:extLst>
          </p:cNvPr>
          <p:cNvSpPr/>
          <p:nvPr/>
        </p:nvSpPr>
        <p:spPr>
          <a:xfrm>
            <a:off x="6302389" y="525538"/>
            <a:ext cx="2743200" cy="2728864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noAutofit/>
          </a:bodyPr>
          <a:lstStyle/>
          <a:p>
            <a:r>
              <a:rPr lang="en-US" sz="1800" u="sng" cap="small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  <a:p>
            <a:endParaRPr lang="en-US" sz="172" b="1" u="sng" dirty="0"/>
          </a:p>
          <a:p>
            <a:pPr marL="71483" indent="-71483">
              <a:spcBef>
                <a:spcPts val="188"/>
              </a:spcBef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First study to perform MRS in zombies</a:t>
            </a:r>
          </a:p>
          <a:p>
            <a:pPr marL="71483" indent="-71483">
              <a:spcBef>
                <a:spcPts val="188"/>
              </a:spcBef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Found significantly decreased lactate in RMC and RDLPFC of FMZ relative to SMZ, supporting the aerobic metabolism theory for animated-subtype zombies</a:t>
            </a:r>
          </a:p>
          <a:p>
            <a:pPr marL="71483" indent="-71483">
              <a:spcBef>
                <a:spcPts val="188"/>
              </a:spcBef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Found a new unidentified peak in the brains of both FMZ and SMZ (perhaps a methylated byproduct of the infection that reanimates the corpse?)</a:t>
            </a:r>
          </a:p>
          <a:p>
            <a:endParaRPr lang="en-US" sz="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74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c-darkbluetexture">
    <a:dk1>
      <a:sysClr val="windowText" lastClr="000000"/>
    </a:dk1>
    <a:lt1>
      <a:sysClr val="window" lastClr="FFFFFF"/>
    </a:lt1>
    <a:dk2>
      <a:srgbClr val="0046AD"/>
    </a:dk2>
    <a:lt2>
      <a:srgbClr val="FFFF00"/>
    </a:lt2>
    <a:accent1>
      <a:srgbClr val="FFB600"/>
    </a:accent1>
    <a:accent2>
      <a:srgbClr val="F36925"/>
    </a:accent2>
    <a:accent3>
      <a:srgbClr val="3CBE18"/>
    </a:accent3>
    <a:accent4>
      <a:srgbClr val="A43EBD"/>
    </a:accent4>
    <a:accent5>
      <a:srgbClr val="C18253"/>
    </a:accent5>
    <a:accent6>
      <a:srgbClr val="56A7FD"/>
    </a:accent6>
    <a:hlink>
      <a:srgbClr val="CC99FF"/>
    </a:hlink>
    <a:folHlink>
      <a:srgbClr val="969696"/>
    </a:folHlink>
  </a:clrScheme>
  <a:fontScheme name="mc-darkbluetextur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mc-darkbluetextur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5797</TotalTime>
  <Words>344</Words>
  <Application>Microsoft Macintosh PowerPoint</Application>
  <PresentationFormat>On-screen Show (16:9)</PresentationFormat>
  <Paragraphs>52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Twilight</vt:lpstr>
      <vt:lpstr>Discriminating Between  Fast- and Slow-moving Zombies  Using Proton MRS</vt:lpstr>
      <vt:lpstr>PowerPoint Presentation</vt:lpstr>
    </vt:vector>
  </TitlesOfParts>
  <Company>NINDS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Wood</dc:creator>
  <cp:lastModifiedBy>Port, John D., M.D.</cp:lastModifiedBy>
  <cp:revision>38</cp:revision>
  <dcterms:created xsi:type="dcterms:W3CDTF">2014-03-25T17:32:56Z</dcterms:created>
  <dcterms:modified xsi:type="dcterms:W3CDTF">2019-03-04T17:07:04Z</dcterms:modified>
</cp:coreProperties>
</file>