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8" r:id="rId3"/>
    <p:sldId id="258" r:id="rId4"/>
    <p:sldId id="259" r:id="rId5"/>
    <p:sldId id="260" r:id="rId6"/>
    <p:sldId id="269" r:id="rId7"/>
    <p:sldId id="270" r:id="rId8"/>
    <p:sldId id="271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1pPr>
    <a:lvl2pPr marL="408154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2pPr>
    <a:lvl3pPr marL="816307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3pPr>
    <a:lvl4pPr marL="1224461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4pPr>
    <a:lvl5pPr marL="1632614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5pPr>
    <a:lvl6pPr marL="2040767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6pPr>
    <a:lvl7pPr marL="2448921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7pPr>
    <a:lvl8pPr marL="2857075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8pPr>
    <a:lvl9pPr marL="3265228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D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24" autoAdjust="0"/>
    <p:restoredTop sz="86356" autoAdjust="0"/>
  </p:normalViewPr>
  <p:slideViewPr>
    <p:cSldViewPr snapToGrid="0" snapToObjects="1">
      <p:cViewPr>
        <p:scale>
          <a:sx n="161" d="100"/>
          <a:sy n="161" d="100"/>
        </p:scale>
        <p:origin x="-1016" y="-8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mfad.mfroot.org\rchhome\Users5G\JDP14\Current%20Work%20Projects\ISMRM%202014%20Zombie%20abstract\Zombi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  <a:r>
              <a:rPr lang="en-US" sz="1800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 Bite Phantom Test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0207564494149175"/>
          <c:y val="0.027882982498701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Sheet1!$I$7:$I$24</c:f>
              <c:strCach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56</c:v>
                </c:pt>
                <c:pt idx="15">
                  <c:v>60</c:v>
                </c:pt>
                <c:pt idx="16">
                  <c:v>64</c:v>
                </c:pt>
                <c:pt idx="17">
                  <c:v>More</c:v>
                </c:pt>
              </c:strCache>
            </c:strRef>
          </c:cat>
          <c:val>
            <c:numRef>
              <c:f>Sheet1!$J$7:$J$24</c:f>
              <c:numCache>
                <c:formatCode>General</c:formatCode>
                <c:ptCount val="18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2.0</c:v>
                </c:pt>
                <c:pt idx="13">
                  <c:v>1.0</c:v>
                </c:pt>
                <c:pt idx="14">
                  <c:v>2.0</c:v>
                </c:pt>
                <c:pt idx="15">
                  <c:v>1.0</c:v>
                </c:pt>
                <c:pt idx="16">
                  <c:v>1.0</c:v>
                </c:pt>
                <c:pt idx="17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4C-B141-8F99-82BB37851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4801240"/>
        <c:axId val="-1974832184"/>
      </c:barChart>
      <c:catAx>
        <c:axId val="-1974801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b="0" i="0">
                    <a:latin typeface="Calibri" panose="020F0502020204030204" pitchFamily="34" charset="0"/>
                    <a:cs typeface="Calibri" panose="020F0502020204030204" pitchFamily="34" charset="0"/>
                  </a:rPr>
                  <a:t>Bite time (sec)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1974832184"/>
        <c:crosses val="autoZero"/>
        <c:auto val="1"/>
        <c:lblAlgn val="ctr"/>
        <c:lblOffset val="100"/>
        <c:noMultiLvlLbl val="0"/>
      </c:catAx>
      <c:valAx>
        <c:axId val="-19748321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Number</a:t>
                </a:r>
                <a:r>
                  <a:rPr lang="en-US" sz="1200" b="0" i="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Zombies</a:t>
                </a:r>
                <a:endParaRPr lang="en-US" sz="12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0184950248358915"/>
              <c:y val="0.2450527017456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974801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1439671617445"/>
          <c:y val="0.209253292646006"/>
          <c:w val="0.318250264029469"/>
          <c:h val="0.0685420572428447"/>
        </c:manualLayout>
      </c:layout>
      <c:overlay val="0"/>
      <c:txPr>
        <a:bodyPr/>
        <a:lstStyle/>
        <a:p>
          <a:pPr>
            <a:defRPr sz="800" b="0" i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35920-D699-2D43-A9D6-1C0FE522E698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4192-FFDA-1B40-9489-FC096B528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1pPr>
    <a:lvl2pPr marL="99206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2pPr>
    <a:lvl3pPr marL="198412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3pPr>
    <a:lvl4pPr marL="297618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4pPr>
    <a:lvl5pPr marL="396825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5pPr>
    <a:lvl6pPr marL="496030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6pPr>
    <a:lvl7pPr marL="595236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7pPr>
    <a:lvl8pPr marL="694443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8pPr>
    <a:lvl9pPr marL="793648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D4192-FFDA-1B40-9489-FC096B528B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 anchor="b"/>
          <a:lstStyle>
            <a:lvl1pPr>
              <a:defRPr sz="34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8">
                <a:solidFill>
                  <a:schemeClr val="tx2"/>
                </a:solidFill>
              </a:defRPr>
            </a:lvl1pPr>
            <a:lvl2pPr marL="29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8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7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64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5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258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282">
                <a:solidFill>
                  <a:schemeClr val="tx2"/>
                </a:solidFill>
              </a:defRPr>
            </a:lvl1pPr>
            <a:lvl2pPr marL="29409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2pPr>
            <a:lvl3pPr marL="588192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3pPr>
            <a:lvl4pPr marL="882289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4pPr>
            <a:lvl5pPr marL="1176385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5pPr>
            <a:lvl6pPr marL="1470481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6pPr>
            <a:lvl7pPr marL="176457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7pPr>
            <a:lvl8pPr marL="2058675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8pPr>
            <a:lvl9pPr marL="2352771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798"/>
            </a:lvl1pPr>
            <a:lvl2pPr>
              <a:defRPr sz="1548"/>
            </a:lvl2pPr>
            <a:lvl3pPr>
              <a:defRPr sz="1282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798"/>
            </a:lvl1pPr>
            <a:lvl2pPr>
              <a:defRPr sz="1548"/>
            </a:lvl2pPr>
            <a:lvl3pPr>
              <a:defRPr sz="1282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t"/>
          <a:lstStyle>
            <a:lvl1pPr marL="0" indent="0">
              <a:buNone/>
              <a:defRPr sz="1282" b="1"/>
            </a:lvl1pPr>
            <a:lvl2pPr marL="294096" indent="0">
              <a:buNone/>
              <a:defRPr sz="1282" b="1"/>
            </a:lvl2pPr>
            <a:lvl3pPr marL="588192" indent="0">
              <a:buNone/>
              <a:defRPr sz="1157" b="1"/>
            </a:lvl3pPr>
            <a:lvl4pPr marL="882289" indent="0">
              <a:buNone/>
              <a:defRPr sz="1032" b="1"/>
            </a:lvl4pPr>
            <a:lvl5pPr marL="1176385" indent="0">
              <a:buNone/>
              <a:defRPr sz="1032" b="1"/>
            </a:lvl5pPr>
            <a:lvl6pPr marL="1470481" indent="0">
              <a:buNone/>
              <a:defRPr sz="1032" b="1"/>
            </a:lvl6pPr>
            <a:lvl7pPr marL="1764577" indent="0">
              <a:buNone/>
              <a:defRPr sz="1032" b="1"/>
            </a:lvl7pPr>
            <a:lvl8pPr marL="2058675" indent="0">
              <a:buNone/>
              <a:defRPr sz="1032" b="1"/>
            </a:lvl8pPr>
            <a:lvl9pPr marL="2352771" indent="0">
              <a:buNone/>
              <a:defRPr sz="103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48"/>
            </a:lvl1pPr>
            <a:lvl2pPr>
              <a:defRPr sz="1282"/>
            </a:lvl2pPr>
            <a:lvl3pPr>
              <a:defRPr sz="1157"/>
            </a:lvl3pPr>
            <a:lvl4pPr>
              <a:defRPr sz="1032"/>
            </a:lvl4pPr>
            <a:lvl5pPr>
              <a:defRPr sz="1032"/>
            </a:lvl5pPr>
            <a:lvl6pPr>
              <a:defRPr sz="1032"/>
            </a:lvl6pPr>
            <a:lvl7pPr>
              <a:defRPr sz="1032"/>
            </a:lvl7pPr>
            <a:lvl8pPr>
              <a:defRPr sz="1032"/>
            </a:lvl8pPr>
            <a:lvl9pPr>
              <a:defRPr sz="1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t"/>
          <a:lstStyle>
            <a:lvl1pPr marL="0" indent="0">
              <a:buNone/>
              <a:defRPr sz="1282" b="1"/>
            </a:lvl1pPr>
            <a:lvl2pPr marL="294096" indent="0">
              <a:buNone/>
              <a:defRPr sz="1282" b="1"/>
            </a:lvl2pPr>
            <a:lvl3pPr marL="588192" indent="0">
              <a:buNone/>
              <a:defRPr sz="1157" b="1"/>
            </a:lvl3pPr>
            <a:lvl4pPr marL="882289" indent="0">
              <a:buNone/>
              <a:defRPr sz="1032" b="1"/>
            </a:lvl4pPr>
            <a:lvl5pPr marL="1176385" indent="0">
              <a:buNone/>
              <a:defRPr sz="1032" b="1"/>
            </a:lvl5pPr>
            <a:lvl6pPr marL="1470481" indent="0">
              <a:buNone/>
              <a:defRPr sz="1032" b="1"/>
            </a:lvl6pPr>
            <a:lvl7pPr marL="1764577" indent="0">
              <a:buNone/>
              <a:defRPr sz="1032" b="1"/>
            </a:lvl7pPr>
            <a:lvl8pPr marL="2058675" indent="0">
              <a:buNone/>
              <a:defRPr sz="1032" b="1"/>
            </a:lvl8pPr>
            <a:lvl9pPr marL="2352771" indent="0">
              <a:buNone/>
              <a:defRPr sz="103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548"/>
            </a:lvl1pPr>
            <a:lvl2pPr>
              <a:defRPr sz="1282"/>
            </a:lvl2pPr>
            <a:lvl3pPr>
              <a:defRPr sz="1157"/>
            </a:lvl3pPr>
            <a:lvl4pPr>
              <a:defRPr sz="1032"/>
            </a:lvl4pPr>
            <a:lvl5pPr>
              <a:defRPr sz="1032"/>
            </a:lvl5pPr>
            <a:lvl6pPr>
              <a:defRPr sz="1032"/>
            </a:lvl6pPr>
            <a:lvl7pPr>
              <a:defRPr sz="1032"/>
            </a:lvl7pPr>
            <a:lvl8pPr>
              <a:defRPr sz="1032"/>
            </a:lvl8pPr>
            <a:lvl9pPr>
              <a:defRPr sz="1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282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064"/>
            </a:lvl1pPr>
            <a:lvl2pPr>
              <a:defRPr sz="1798"/>
            </a:lvl2pPr>
            <a:lvl3pPr>
              <a:defRPr sz="1548"/>
            </a:lvl3pPr>
            <a:lvl4pPr>
              <a:defRPr sz="1282"/>
            </a:lvl4pPr>
            <a:lvl5pPr>
              <a:defRPr sz="1282"/>
            </a:lvl5pPr>
            <a:lvl6pPr>
              <a:defRPr sz="1282"/>
            </a:lvl6pPr>
            <a:lvl7pPr>
              <a:defRPr sz="1282"/>
            </a:lvl7pPr>
            <a:lvl8pPr>
              <a:defRPr sz="1282"/>
            </a:lvl8pPr>
            <a:lvl9pPr>
              <a:defRPr sz="12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907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294096" indent="0">
              <a:buNone/>
              <a:defRPr sz="766"/>
            </a:lvl2pPr>
            <a:lvl3pPr marL="588192" indent="0">
              <a:buNone/>
              <a:defRPr sz="641"/>
            </a:lvl3pPr>
            <a:lvl4pPr marL="882289" indent="0">
              <a:buNone/>
              <a:defRPr sz="578"/>
            </a:lvl4pPr>
            <a:lvl5pPr marL="1176385" indent="0">
              <a:buNone/>
              <a:defRPr sz="578"/>
            </a:lvl5pPr>
            <a:lvl6pPr marL="1470481" indent="0">
              <a:buNone/>
              <a:defRPr sz="578"/>
            </a:lvl6pPr>
            <a:lvl7pPr marL="1764577" indent="0">
              <a:buNone/>
              <a:defRPr sz="578"/>
            </a:lvl7pPr>
            <a:lvl8pPr marL="2058675" indent="0">
              <a:buNone/>
              <a:defRPr sz="578"/>
            </a:lvl8pPr>
            <a:lvl9pPr marL="2352771" indent="0">
              <a:buNone/>
              <a:defRPr sz="5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282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064"/>
            </a:lvl1pPr>
            <a:lvl2pPr marL="294096" indent="0">
              <a:buNone/>
              <a:defRPr sz="1798"/>
            </a:lvl2pPr>
            <a:lvl3pPr marL="588192" indent="0">
              <a:buNone/>
              <a:defRPr sz="1548"/>
            </a:lvl3pPr>
            <a:lvl4pPr marL="882289" indent="0">
              <a:buNone/>
              <a:defRPr sz="1282"/>
            </a:lvl4pPr>
            <a:lvl5pPr marL="1176385" indent="0">
              <a:buNone/>
              <a:defRPr sz="1282"/>
            </a:lvl5pPr>
            <a:lvl6pPr marL="1470481" indent="0">
              <a:buNone/>
              <a:defRPr sz="1282"/>
            </a:lvl6pPr>
            <a:lvl7pPr marL="1764577" indent="0">
              <a:buNone/>
              <a:defRPr sz="1282"/>
            </a:lvl7pPr>
            <a:lvl8pPr marL="2058675" indent="0">
              <a:buNone/>
              <a:defRPr sz="1282"/>
            </a:lvl8pPr>
            <a:lvl9pPr marL="2352771" indent="0">
              <a:buNone/>
              <a:defRPr sz="128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 anchor="t"/>
          <a:lstStyle>
            <a:lvl1pPr marL="0" indent="0">
              <a:buNone/>
              <a:defRPr sz="907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294096" indent="0">
              <a:buNone/>
              <a:defRPr sz="766"/>
            </a:lvl2pPr>
            <a:lvl3pPr marL="588192" indent="0">
              <a:buNone/>
              <a:defRPr sz="641"/>
            </a:lvl3pPr>
            <a:lvl4pPr marL="882289" indent="0">
              <a:buNone/>
              <a:defRPr sz="578"/>
            </a:lvl4pPr>
            <a:lvl5pPr marL="1176385" indent="0">
              <a:buNone/>
              <a:defRPr sz="578"/>
            </a:lvl5pPr>
            <a:lvl6pPr marL="1470481" indent="0">
              <a:buNone/>
              <a:defRPr sz="578"/>
            </a:lvl6pPr>
            <a:lvl7pPr marL="1764577" indent="0">
              <a:buNone/>
              <a:defRPr sz="578"/>
            </a:lvl7pPr>
            <a:lvl8pPr marL="2058675" indent="0">
              <a:buNone/>
              <a:defRPr sz="578"/>
            </a:lvl8pPr>
            <a:lvl9pPr marL="2352771" indent="0">
              <a:buNone/>
              <a:defRPr sz="5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376202" tIns="188101" rIns="376202" bIns="188101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8192" rtl="0" eaLnBrk="1" latinLnBrk="0" hangingPunct="1">
        <a:spcBef>
          <a:spcPct val="0"/>
        </a:spcBef>
        <a:buNone/>
        <a:defRPr sz="322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0573" indent="-220573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64" kern="1200">
          <a:solidFill>
            <a:schemeClr val="tx1"/>
          </a:solidFill>
          <a:latin typeface="+mn-lt"/>
          <a:ea typeface="+mn-ea"/>
          <a:cs typeface="+mn-cs"/>
        </a:defRPr>
      </a:lvl1pPr>
      <a:lvl2pPr marL="477907" indent="-183810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735241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7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282" kern="1200">
          <a:solidFill>
            <a:schemeClr val="tx1"/>
          </a:solidFill>
          <a:latin typeface="+mn-lt"/>
          <a:ea typeface="+mn-ea"/>
          <a:cs typeface="+mn-cs"/>
        </a:defRPr>
      </a:lvl4pPr>
      <a:lvl5pPr marL="1323433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282" kern="1200">
          <a:solidFill>
            <a:schemeClr val="tx1"/>
          </a:solidFill>
          <a:latin typeface="+mn-lt"/>
          <a:ea typeface="+mn-ea"/>
          <a:cs typeface="+mn-cs"/>
        </a:defRPr>
      </a:lvl5pPr>
      <a:lvl6pPr marL="1617529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6pPr>
      <a:lvl7pPr marL="1911626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7pPr>
      <a:lvl8pPr marL="2205723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8pPr>
      <a:lvl9pPr marL="2499819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1pPr>
      <a:lvl2pPr marL="294096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2pPr>
      <a:lvl3pPr marL="588192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3pPr>
      <a:lvl4pPr marL="882289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4pPr>
      <a:lvl5pPr marL="1176385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5pPr>
      <a:lvl6pPr marL="1470481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6pPr>
      <a:lvl7pPr marL="1764577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7pPr>
      <a:lvl8pPr marL="2058675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8pPr>
      <a:lvl9pPr marL="2352771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3620" y="2331875"/>
            <a:ext cx="6271074" cy="1286969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Discriminating Between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b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Slow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-moving Zombies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Proton MRS</a:t>
            </a:r>
          </a:p>
        </p:txBody>
      </p:sp>
      <p:pic>
        <p:nvPicPr>
          <p:cNvPr id="9" name="Picture 8" descr="ISD Transylvani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0" y="133941"/>
            <a:ext cx="3725558" cy="1366040"/>
          </a:xfrm>
          <a:prstGeom prst="rect">
            <a:avLst/>
          </a:prstGeom>
        </p:spPr>
      </p:pic>
      <p:pic>
        <p:nvPicPr>
          <p:cNvPr id="10" name="Picture 9" descr="FCW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58" y="133941"/>
            <a:ext cx="3704299" cy="14101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91137" y="3874026"/>
            <a:ext cx="710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John D. Port, M.D., Ph.D., 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Emily T. Wood, B.S., 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Laura M. Roland, M.D.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16" y="13394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3344" y="13394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617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Introduction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 anchor="t">
            <a:noAutofit/>
          </a:bodyPr>
          <a:lstStyle/>
          <a:p>
            <a:pPr marL="171450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Zombie apocalypse is a major public health issue</a:t>
            </a:r>
          </a:p>
          <a:p>
            <a:pPr marL="171450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WHO estimates that 2-3% of the world’s population converts to zombies each year</a:t>
            </a:r>
          </a:p>
          <a:p>
            <a:pPr marL="171450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Two undead conversion types</a:t>
            </a:r>
          </a:p>
          <a:p>
            <a:pPr marL="428784" lvl="1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Slow Moving Zombies (SMZ)</a:t>
            </a:r>
          </a:p>
          <a:p>
            <a:pPr marL="609759" lvl="2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Life threatening drive to consume flesh</a:t>
            </a:r>
          </a:p>
          <a:p>
            <a:pPr marL="609759" lvl="2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Slow attack speeds</a:t>
            </a:r>
          </a:p>
          <a:p>
            <a:pPr marL="428784" lvl="1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Fast Moving Zombies (FMZ)</a:t>
            </a:r>
          </a:p>
          <a:p>
            <a:pPr marL="609759" lvl="2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Extremely dangerous</a:t>
            </a:r>
          </a:p>
          <a:p>
            <a:pPr marL="609759" lvl="2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Attack speeds surpass live human reaction times</a:t>
            </a:r>
          </a:p>
          <a:p>
            <a:pPr marL="609759" lvl="2" indent="-171450">
              <a:lnSpc>
                <a:spcPct val="120000"/>
              </a:lnSpc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Greater metabolic requirement (even hungrier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>
          <a:xfrm>
            <a:off x="4648200" y="1557575"/>
            <a:ext cx="4038600" cy="2503648"/>
            <a:chOff x="8269459" y="11842910"/>
            <a:chExt cx="12796857" cy="7540575"/>
          </a:xfrm>
        </p:grpSpPr>
        <p:pic>
          <p:nvPicPr>
            <p:cNvPr id="14" name="Picture 13" descr="zombieMap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" b="23867"/>
            <a:stretch/>
          </p:blipFill>
          <p:spPr>
            <a:xfrm>
              <a:off x="8269459" y="12761365"/>
              <a:ext cx="12796857" cy="6622120"/>
            </a:xfrm>
            <a:prstGeom prst="rect">
              <a:avLst/>
            </a:prstGeom>
          </p:spPr>
        </p:pic>
        <p:pic>
          <p:nvPicPr>
            <p:cNvPr id="15" name="Picture 14" descr="zombieMap_ke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648" y="11842910"/>
              <a:ext cx="6732588" cy="985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55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Introduction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 smtClean="0">
                <a:latin typeface="Calibri"/>
                <a:cs typeface="Calibri"/>
              </a:rPr>
              <a:t>To </a:t>
            </a:r>
            <a:r>
              <a:rPr lang="en-US" sz="1200" dirty="0">
                <a:latin typeface="Calibri"/>
                <a:cs typeface="Calibri"/>
              </a:rPr>
              <a:t>date, no studies have been able to distinguish between </a:t>
            </a:r>
            <a:r>
              <a:rPr lang="en-US" sz="1200" dirty="0" smtClean="0">
                <a:latin typeface="Calibri"/>
                <a:cs typeface="Calibri"/>
              </a:rPr>
              <a:t>fast- and slow-moving zombies</a:t>
            </a:r>
          </a:p>
          <a:p>
            <a:pPr marL="0" indent="0">
              <a:spcBef>
                <a:spcPts val="188"/>
              </a:spcBef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 smtClean="0">
                <a:latin typeface="Calibri"/>
                <a:cs typeface="Calibri"/>
              </a:rPr>
              <a:t>We </a:t>
            </a:r>
            <a:r>
              <a:rPr lang="en-US" sz="1200" dirty="0">
                <a:latin typeface="Calibri"/>
                <a:cs typeface="Calibri"/>
              </a:rPr>
              <a:t>hypothesize that </a:t>
            </a:r>
            <a:r>
              <a:rPr lang="en-US" sz="1200" dirty="0" smtClean="0">
                <a:latin typeface="Calibri"/>
                <a:cs typeface="Calibri"/>
              </a:rPr>
              <a:t>fast-moving zombies (FMZ) </a:t>
            </a:r>
            <a:r>
              <a:rPr lang="en-US" sz="1200" dirty="0">
                <a:latin typeface="Calibri"/>
                <a:cs typeface="Calibri"/>
              </a:rPr>
              <a:t>have decreased brain lactate in the motor cortex and frontal lobes </a:t>
            </a:r>
            <a:r>
              <a:rPr lang="en-US" sz="1200" dirty="0" smtClean="0">
                <a:latin typeface="Calibri"/>
                <a:cs typeface="Calibri"/>
              </a:rPr>
              <a:t>as compared to slow-moving zombies (SMZ) </a:t>
            </a:r>
            <a:r>
              <a:rPr lang="en-US" sz="1200" dirty="0">
                <a:latin typeface="Calibri"/>
                <a:cs typeface="Calibri"/>
              </a:rPr>
              <a:t>due to greater aerobic metabolism and faster reaction times</a:t>
            </a:r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 descr="walk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88" y="1104599"/>
            <a:ext cx="2794000" cy="1943100"/>
          </a:xfrm>
          <a:prstGeom prst="rect">
            <a:avLst/>
          </a:prstGeom>
        </p:spPr>
      </p:pic>
      <p:pic>
        <p:nvPicPr>
          <p:cNvPr id="19" name="Picture 18" descr="running clow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26" y="3240237"/>
            <a:ext cx="3165062" cy="17668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5958" y="3962007"/>
            <a:ext cx="1467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Fast-Moving Zombie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4428" y="1865522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Slow-Moving Zombies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32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Methods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Recruited 40 zombies from a local cemetery</a:t>
            </a:r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Diagnosis confirmed using Structured Clinical Interview for Zombies (SCIZ)</a:t>
            </a:r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Zombie subtype (fast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slow) determined by Neck Bite Phantom Test (NBPT)</a:t>
            </a:r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MRI/MRS performed (GE 3T DV750 scanner)</a:t>
            </a:r>
          </a:p>
          <a:p>
            <a:pPr marL="216683" lvl="1" indent="-72228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Anatomical images (MPRAGE) for localization, CSF/air correction</a:t>
            </a:r>
          </a:p>
          <a:p>
            <a:pPr marL="216683" lvl="1" indent="-72228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3 PRESS voxels (2x2x2 cm, TR=2000, TE=35, NEX=256) using macromolecular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nulling</a:t>
            </a:r>
          </a:p>
          <a:p>
            <a:pPr marL="216683" lvl="1" indent="-72228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Voxels located in right dorsolateral prefrontal cortex (RDLPFC), right motor cortex (RMC), and right occipital cortex (ROC, intended as a control area)</a:t>
            </a:r>
          </a:p>
          <a:p>
            <a:pPr marL="0" indent="-112879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analyzed with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LCModel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using a basis set provided by the vendor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79E503C-218A-7F4F-8459-1DB5DED54D75}"/>
              </a:ext>
            </a:extLst>
          </p:cNvPr>
          <p:cNvGrpSpPr/>
          <p:nvPr/>
        </p:nvGrpSpPr>
        <p:grpSpPr>
          <a:xfrm>
            <a:off x="6262296" y="604870"/>
            <a:ext cx="1420478" cy="1477773"/>
            <a:chOff x="1138238" y="-762000"/>
            <a:chExt cx="6867525" cy="83820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78E3DD0-C671-0A4C-8AAB-2D44804F2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38" y="-762000"/>
              <a:ext cx="6867525" cy="838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489BC85-4C1C-1348-A257-2C926F3C05F7}"/>
                </a:ext>
              </a:extLst>
            </p:cNvPr>
            <p:cNvSpPr/>
            <p:nvPr/>
          </p:nvSpPr>
          <p:spPr>
            <a:xfrm>
              <a:off x="2971800" y="1066800"/>
              <a:ext cx="914400" cy="914400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07C274D-DFCA-4643-AA63-C08249429C95}"/>
                </a:ext>
              </a:extLst>
            </p:cNvPr>
            <p:cNvSpPr/>
            <p:nvPr/>
          </p:nvSpPr>
          <p:spPr>
            <a:xfrm>
              <a:off x="3581400" y="6248400"/>
              <a:ext cx="914400" cy="914400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0231BB5-8BD8-EC49-8916-7DB251856AED}"/>
              </a:ext>
            </a:extLst>
          </p:cNvPr>
          <p:cNvGrpSpPr/>
          <p:nvPr/>
        </p:nvGrpSpPr>
        <p:grpSpPr>
          <a:xfrm>
            <a:off x="7846910" y="704592"/>
            <a:ext cx="839890" cy="1378051"/>
            <a:chOff x="4572004" y="1137266"/>
            <a:chExt cx="3608833" cy="6286500"/>
          </a:xfrm>
        </p:grpSpPr>
        <p:pic>
          <p:nvPicPr>
            <p:cNvPr id="11" name="Picture 7">
              <a:extLst>
                <a:ext uri="{FF2B5EF4-FFF2-40B4-BE49-F238E27FC236}">
                  <a16:creationId xmlns="" xmlns:a16="http://schemas.microsoft.com/office/drawing/2014/main" id="{25A727F5-0D75-A44A-84BA-533C6AA371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6"/>
            <a:stretch/>
          </p:blipFill>
          <p:spPr bwMode="auto">
            <a:xfrm>
              <a:off x="4572004" y="1137266"/>
              <a:ext cx="3608833" cy="628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1BACCCB-815B-304E-AC34-4BDD43BA60A0}"/>
                </a:ext>
              </a:extLst>
            </p:cNvPr>
            <p:cNvSpPr/>
            <p:nvPr/>
          </p:nvSpPr>
          <p:spPr>
            <a:xfrm>
              <a:off x="6324600" y="2065794"/>
              <a:ext cx="990600" cy="99060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88918" y="685262"/>
            <a:ext cx="659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RDLPFC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1555" y="2082643"/>
            <a:ext cx="452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ROC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6910" y="631134"/>
            <a:ext cx="481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RMC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54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>
            <a:extLst>
              <a:ext uri="{FF2B5EF4-FFF2-40B4-BE49-F238E27FC236}">
                <a16:creationId xmlns="" xmlns:a16="http://schemas.microsoft.com/office/drawing/2014/main" id="{986F22F0-71E5-B642-A38C-61D19B0F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1689335"/>
            <a:ext cx="4062835" cy="20105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Results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Recruited 40 subjects</a:t>
            </a:r>
          </a:p>
          <a:p>
            <a:r>
              <a:rPr lang="en-US" sz="1200" dirty="0" smtClean="0">
                <a:latin typeface="Calibri"/>
                <a:cs typeface="Calibri"/>
              </a:rPr>
              <a:t>5 subjects dropped out due to inability to hold still during the scan</a:t>
            </a:r>
          </a:p>
          <a:p>
            <a:r>
              <a:rPr lang="en-US" sz="1200" dirty="0" smtClean="0">
                <a:latin typeface="Calibri"/>
                <a:cs typeface="Calibri"/>
              </a:rPr>
              <a:t>Two groups indistinguishable by all measures except for neck bite speed 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Results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Neck bite phantom test clearly showed two different groups of zombies based on bite times</a:t>
            </a:r>
          </a:p>
          <a:p>
            <a:r>
              <a:rPr lang="en-US" sz="1200" dirty="0" smtClean="0">
                <a:latin typeface="Calibri"/>
                <a:cs typeface="Calibri"/>
              </a:rPr>
              <a:t>We defined </a:t>
            </a: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FMZ</a:t>
            </a:r>
            <a:r>
              <a:rPr lang="en-US" sz="1200" dirty="0" smtClean="0">
                <a:latin typeface="Calibri"/>
                <a:cs typeface="Calibri"/>
              </a:rPr>
              <a:t> as having bite times less 24 seconds, and 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SMZ</a:t>
            </a:r>
            <a:r>
              <a:rPr lang="en-US" sz="1200" dirty="0" smtClean="0">
                <a:latin typeface="Calibri"/>
                <a:cs typeface="Calibri"/>
              </a:rPr>
              <a:t> as having bite times more than 24 seconds</a:t>
            </a:r>
            <a:endParaRPr lang="en-US" sz="1200" dirty="0">
              <a:latin typeface="Calibri"/>
              <a:cs typeface="Calibri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="" xmlns:a16="http://schemas.microsoft.com/office/drawing/2014/main" id="{051F40E0-0DE2-F740-B901-D302D19933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1918958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358C60A7-4BDB-C249-A5DB-C639C67721BB}"/>
              </a:ext>
            </a:extLst>
          </p:cNvPr>
          <p:cNvSpPr/>
          <p:nvPr/>
        </p:nvSpPr>
        <p:spPr>
          <a:xfrm>
            <a:off x="5252528" y="1793166"/>
            <a:ext cx="1010432" cy="249045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1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0E698A4-3FED-834C-A051-9326D9CE565E}"/>
              </a:ext>
            </a:extLst>
          </p:cNvPr>
          <p:cNvSpPr/>
          <p:nvPr/>
        </p:nvSpPr>
        <p:spPr>
          <a:xfrm>
            <a:off x="6102227" y="3084522"/>
            <a:ext cx="1675202" cy="1009766"/>
          </a:xfrm>
          <a:prstGeom prst="ellipse">
            <a:avLst/>
          </a:prstGeom>
          <a:noFill/>
          <a:ln w="2540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1"/>
          </a:p>
        </p:txBody>
      </p:sp>
    </p:spTree>
    <p:extLst>
      <p:ext uri="{BB962C8B-B14F-4D97-AF65-F5344CB8AC3E}">
        <p14:creationId xmlns:p14="http://schemas.microsoft.com/office/powerpoint/2010/main" val="365103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Results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Representative </a:t>
            </a:r>
            <a:r>
              <a:rPr lang="en-US" sz="1200" dirty="0" err="1" smtClean="0">
                <a:latin typeface="Calibri"/>
                <a:cs typeface="Calibri"/>
              </a:rPr>
              <a:t>LCModel</a:t>
            </a:r>
            <a:r>
              <a:rPr lang="en-US" sz="1200" dirty="0" smtClean="0">
                <a:latin typeface="Calibri"/>
                <a:cs typeface="Calibri"/>
              </a:rPr>
              <a:t> analysis of RDLPFC voxels from a fast- and slow-moving zombie</a:t>
            </a:r>
          </a:p>
          <a:p>
            <a:r>
              <a:rPr lang="en-US" sz="1200" dirty="0" smtClean="0">
                <a:latin typeface="Calibri"/>
                <a:cs typeface="Calibri"/>
              </a:rPr>
              <a:t>Spectra are similar</a:t>
            </a:r>
          </a:p>
          <a:p>
            <a:r>
              <a:rPr lang="en-US" sz="1200" dirty="0" smtClean="0">
                <a:latin typeface="Calibri"/>
                <a:cs typeface="Calibri"/>
              </a:rPr>
              <a:t>Large lactate peak for both types of zombies</a:t>
            </a:r>
          </a:p>
          <a:p>
            <a:r>
              <a:rPr lang="en-US" sz="1200" dirty="0" smtClean="0">
                <a:latin typeface="Calibri"/>
                <a:cs typeface="Calibri"/>
              </a:rPr>
              <a:t>Also discovered a peak at 2.93 ppm that </a:t>
            </a:r>
            <a:r>
              <a:rPr lang="en-US" sz="1200" dirty="0" err="1" smtClean="0">
                <a:latin typeface="Calibri"/>
                <a:cs typeface="Calibri"/>
              </a:rPr>
              <a:t>LCModel</a:t>
            </a:r>
            <a:r>
              <a:rPr lang="en-US" sz="1200" dirty="0" smtClean="0">
                <a:latin typeface="Calibri"/>
                <a:cs typeface="Calibri"/>
              </a:rPr>
              <a:t> did not fit</a:t>
            </a:r>
          </a:p>
          <a:p>
            <a:r>
              <a:rPr lang="en-US" sz="1200" dirty="0" smtClean="0">
                <a:latin typeface="Calibri"/>
                <a:cs typeface="Calibri"/>
              </a:rPr>
              <a:t>Further work needed to determine the compound generating that peak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635" y="1387286"/>
            <a:ext cx="4038600" cy="339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FMZ_RMC_noise_Page_1.tiff">
            <a:extLst>
              <a:ext uri="{FF2B5EF4-FFF2-40B4-BE49-F238E27FC236}">
                <a16:creationId xmlns="" xmlns:a16="http://schemas.microsoft.com/office/drawing/2014/main" id="{983244E7-9770-FC4D-9DEF-3F4239245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17988" r="26193" b="5265"/>
          <a:stretch/>
        </p:blipFill>
        <p:spPr>
          <a:xfrm>
            <a:off x="6278832" y="74880"/>
            <a:ext cx="2743200" cy="2457780"/>
          </a:xfrm>
          <a:prstGeom prst="rect">
            <a:avLst/>
          </a:prstGeom>
        </p:spPr>
      </p:pic>
      <p:pic>
        <p:nvPicPr>
          <p:cNvPr id="10" name="Picture 9" descr="SMZ_RMC_noise_Page_1.tiff">
            <a:extLst>
              <a:ext uri="{FF2B5EF4-FFF2-40B4-BE49-F238E27FC236}">
                <a16:creationId xmlns="" xmlns:a16="http://schemas.microsoft.com/office/drawing/2014/main" id="{21D9518A-4B8E-DB47-8195-CE3A4FC330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8443" r="27512" b="4810"/>
          <a:stretch/>
        </p:blipFill>
        <p:spPr>
          <a:xfrm>
            <a:off x="6280400" y="2607184"/>
            <a:ext cx="2743200" cy="2475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41452C-EB1C-BE4B-83CC-0BE637C0551D}"/>
              </a:ext>
            </a:extLst>
          </p:cNvPr>
          <p:cNvSpPr txBox="1">
            <a:spLocks noChangeAspect="1"/>
          </p:cNvSpPr>
          <p:nvPr/>
        </p:nvSpPr>
        <p:spPr>
          <a:xfrm>
            <a:off x="7140160" y="869715"/>
            <a:ext cx="108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Moving Zombie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B62E14-B3DE-E147-90AA-97D791E5CC36}"/>
              </a:ext>
            </a:extLst>
          </p:cNvPr>
          <p:cNvSpPr txBox="1">
            <a:spLocks noChangeAspect="1"/>
          </p:cNvSpPr>
          <p:nvPr/>
        </p:nvSpPr>
        <p:spPr>
          <a:xfrm>
            <a:off x="7147028" y="3420397"/>
            <a:ext cx="107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 Moving Zombie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96B8B67-52B6-444F-B8B2-5DCB13EC12B6}"/>
              </a:ext>
            </a:extLst>
          </p:cNvPr>
          <p:cNvSpPr txBox="1">
            <a:spLocks noChangeAspect="1"/>
          </p:cNvSpPr>
          <p:nvPr/>
        </p:nvSpPr>
        <p:spPr>
          <a:xfrm>
            <a:off x="7147028" y="2607184"/>
            <a:ext cx="128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Unidentified </a:t>
            </a:r>
            <a:r>
              <a:rPr lang="en-US" sz="10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</a:t>
            </a:r>
            <a:endParaRPr lang="en-US" sz="1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96B8B67-52B6-444F-B8B2-5DCB13EC12B6}"/>
              </a:ext>
            </a:extLst>
          </p:cNvPr>
          <p:cNvSpPr txBox="1">
            <a:spLocks noChangeAspect="1"/>
          </p:cNvSpPr>
          <p:nvPr/>
        </p:nvSpPr>
        <p:spPr>
          <a:xfrm>
            <a:off x="7068090" y="96679"/>
            <a:ext cx="128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Unidentified </a:t>
            </a:r>
            <a:r>
              <a:rPr lang="en-US" sz="10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</a:t>
            </a:r>
            <a:endParaRPr lang="en-US" sz="1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Results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Quantitative analysis of brain lactate in the RMC and RDLPFC</a:t>
            </a:r>
          </a:p>
          <a:p>
            <a:r>
              <a:rPr lang="en-US" sz="1200" dirty="0" smtClean="0">
                <a:latin typeface="Calibri"/>
                <a:cs typeface="Calibri"/>
              </a:rPr>
              <a:t>Significantly less lactate in the brain </a:t>
            </a:r>
            <a:r>
              <a:rPr lang="en-US" sz="1200" dirty="0" err="1" smtClean="0">
                <a:latin typeface="Calibri"/>
                <a:cs typeface="Calibri"/>
              </a:rPr>
              <a:t>sof</a:t>
            </a:r>
            <a:r>
              <a:rPr lang="en-US" sz="1200" dirty="0" smtClean="0">
                <a:latin typeface="Calibri"/>
                <a:cs typeface="Calibri"/>
              </a:rPr>
              <a:t> FMZ in the RDLPFC and RMC</a:t>
            </a:r>
          </a:p>
          <a:p>
            <a:r>
              <a:rPr lang="en-US" sz="1200" dirty="0" smtClean="0">
                <a:latin typeface="Calibri"/>
                <a:cs typeface="Calibri"/>
              </a:rPr>
              <a:t>No significant lactate different in ROC as expected</a:t>
            </a:r>
          </a:p>
          <a:p>
            <a:r>
              <a:rPr lang="en-US" sz="1200" dirty="0" smtClean="0">
                <a:latin typeface="Calibri"/>
                <a:cs typeface="Calibri"/>
              </a:rPr>
              <a:t>Large overlap between lactate levels in FMZ, SMZ</a:t>
            </a:r>
          </a:p>
          <a:p>
            <a:r>
              <a:rPr lang="en-US" sz="1200" dirty="0" smtClean="0">
                <a:latin typeface="Calibri"/>
                <a:cs typeface="Calibri"/>
              </a:rPr>
              <a:t>As such, lactate levels probably are not a good biomarker for distinguishing between FMZ, SMZ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7078" y="1201204"/>
            <a:ext cx="4038600" cy="339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H:\Current Work Projects\ISMRM 2014 Zombie abstract\RDLPFC Plot.tif">
            <a:extLst>
              <a:ext uri="{FF2B5EF4-FFF2-40B4-BE49-F238E27FC236}">
                <a16:creationId xmlns="" xmlns:a16="http://schemas.microsoft.com/office/drawing/2014/main" id="{1DAEF396-6968-B94E-A773-C7DD2A8A0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9403" r="17413" b="9851"/>
          <a:stretch/>
        </p:blipFill>
        <p:spPr bwMode="auto">
          <a:xfrm>
            <a:off x="6858000" y="3204375"/>
            <a:ext cx="2286000" cy="1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:\Current Work Projects\ISMRM 2014 Zombie abstract\RMC Plot.tif">
            <a:extLst>
              <a:ext uri="{FF2B5EF4-FFF2-40B4-BE49-F238E27FC236}">
                <a16:creationId xmlns="" xmlns:a16="http://schemas.microsoft.com/office/drawing/2014/main" id="{45A0B764-D6F9-1C42-99B7-47D320DF7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9403" r="11703" b="9851"/>
          <a:stretch/>
        </p:blipFill>
        <p:spPr bwMode="auto">
          <a:xfrm>
            <a:off x="4456933" y="3204375"/>
            <a:ext cx="2286000" cy="172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C66CCD-82F0-754D-895E-EF307E564827}"/>
              </a:ext>
            </a:extLst>
          </p:cNvPr>
          <p:cNvSpPr txBox="1">
            <a:spLocks noChangeAspect="1"/>
          </p:cNvSpPr>
          <p:nvPr/>
        </p:nvSpPr>
        <p:spPr>
          <a:xfrm>
            <a:off x="4939565" y="2846901"/>
            <a:ext cx="1103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RMC Lactate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AD36C93-953F-1845-864F-F79196A801B1}"/>
              </a:ext>
            </a:extLst>
          </p:cNvPr>
          <p:cNvSpPr txBox="1">
            <a:spLocks noChangeAspect="1"/>
          </p:cNvSpPr>
          <p:nvPr/>
        </p:nvSpPr>
        <p:spPr>
          <a:xfrm>
            <a:off x="7420438" y="2846901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RDLPFC Lactate</a:t>
            </a:r>
          </a:p>
        </p:txBody>
      </p:sp>
      <p:pic>
        <p:nvPicPr>
          <p:cNvPr id="13" name="table">
            <a:extLst>
              <a:ext uri="{FF2B5EF4-FFF2-40B4-BE49-F238E27FC236}">
                <a16:creationId xmlns="" xmlns:a16="http://schemas.microsoft.com/office/drawing/2014/main" id="{93665454-5DD6-7042-A8CC-531461383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565" y="1346816"/>
            <a:ext cx="3657600" cy="9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Conclusions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First study to perform MRS in zombies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Found significantly decreased lactate in RMC and RDLPFC of FMZ relative to SMZ, supporting the aerobic metabolism theory for animated-subtype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(fast-moving) zombies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Found a new unidentified peak in the brains of both FMZ and SMZ (perhaps a methylated byproduct of the infection that reanimates the corpse?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Lactate probably not useful as a biomarker to distinguish between FMZ and SMZ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9156" y="3413637"/>
            <a:ext cx="2743200" cy="1553917"/>
            <a:chOff x="6372187" y="3411054"/>
            <a:chExt cx="2743200" cy="1553917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FC59CD5E-25A6-0C4A-8C6B-F0AA3E1AE0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2187" y="3411054"/>
              <a:ext cx="2743200" cy="1553917"/>
              <a:chOff x="10261599" y="3048000"/>
              <a:chExt cx="11734800" cy="11734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0EB74BA9-F9EC-9C40-A891-057B81CE4CE7}"/>
                  </a:ext>
                </a:extLst>
              </p:cNvPr>
              <p:cNvSpPr/>
              <p:nvPr/>
            </p:nvSpPr>
            <p:spPr>
              <a:xfrm>
                <a:off x="10388600" y="4826000"/>
                <a:ext cx="11531600" cy="9829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1"/>
              </a:p>
            </p:txBody>
          </p:sp>
          <p:pic>
            <p:nvPicPr>
              <p:cNvPr id="8" name="Picture 7" descr="sm01grave.png">
                <a:extLst>
                  <a:ext uri="{FF2B5EF4-FFF2-40B4-BE49-F238E27FC236}">
                    <a16:creationId xmlns="" xmlns:a16="http://schemas.microsoft.com/office/drawing/2014/main" id="{D3E8812F-FBC2-AE4F-B184-D8920CD8E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1599" y="3048000"/>
                <a:ext cx="11734800" cy="11734800"/>
              </a:xfrm>
              <a:prstGeom prst="rect">
                <a:avLst/>
              </a:prstGeom>
            </p:spPr>
          </p:pic>
        </p:grpSp>
        <p:sp>
          <p:nvSpPr>
            <p:cNvPr id="6" name="Rectangle 2">
              <a:extLst>
                <a:ext uri="{FF2B5EF4-FFF2-40B4-BE49-F238E27FC236}">
                  <a16:creationId xmlns="" xmlns:a16="http://schemas.microsoft.com/office/drawing/2014/main" id="{7E582826-C723-C34B-AF60-488AC0687FA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107983" y="3783909"/>
              <a:ext cx="1271607" cy="478628"/>
            </a:xfrm>
            <a:prstGeom prst="rect">
              <a:avLst/>
            </a:prstGeom>
          </p:spPr>
          <p:txBody>
            <a:bodyPr vert="horz" lIns="58782" tIns="29391" rIns="58782" bIns="29391" rtlCol="0" anchor="b">
              <a:normAutofit/>
            </a:bodyPr>
            <a:lstStyle>
              <a:lvl1pPr algn="ctr" defTabSz="3762024" rtl="0" eaLnBrk="1" latinLnBrk="0" hangingPunct="1">
                <a:spcBef>
                  <a:spcPct val="0"/>
                </a:spcBef>
                <a:buNone/>
                <a:defRPr sz="22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Thank you ISMRM, especially Derek Jones &amp; Roberta </a:t>
              </a:r>
              <a:r>
                <a:rPr lang="en-US" sz="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Kravitz</a:t>
              </a:r>
              <a:endPara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925752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-darkbluetexture">
    <a:dk1>
      <a:sysClr val="windowText" lastClr="000000"/>
    </a:dk1>
    <a:lt1>
      <a:sysClr val="window" lastClr="FFFFFF"/>
    </a:lt1>
    <a:dk2>
      <a:srgbClr val="0046AD"/>
    </a:dk2>
    <a:lt2>
      <a:srgbClr val="FFFF00"/>
    </a:lt2>
    <a:accent1>
      <a:srgbClr val="FFB600"/>
    </a:accent1>
    <a:accent2>
      <a:srgbClr val="F36925"/>
    </a:accent2>
    <a:accent3>
      <a:srgbClr val="3CBE18"/>
    </a:accent3>
    <a:accent4>
      <a:srgbClr val="A43EBD"/>
    </a:accent4>
    <a:accent5>
      <a:srgbClr val="C18253"/>
    </a:accent5>
    <a:accent6>
      <a:srgbClr val="56A7FD"/>
    </a:accent6>
    <a:hlink>
      <a:srgbClr val="CC99FF"/>
    </a:hlink>
    <a:folHlink>
      <a:srgbClr val="969696"/>
    </a:folHlink>
  </a:clrScheme>
  <a:fontScheme name="mc-darkbluetextur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mc-darkbluetextur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5845</TotalTime>
  <Words>581</Words>
  <Application>Microsoft Macintosh PowerPoint</Application>
  <PresentationFormat>On-screen Show (16:9)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Twilight</vt:lpstr>
      <vt:lpstr>Discriminating Between Fast- and Slow-moving Zombies Using Proton MRS</vt:lpstr>
      <vt:lpstr>Introduction</vt:lpstr>
      <vt:lpstr>Introduction</vt:lpstr>
      <vt:lpstr>Methods</vt:lpstr>
      <vt:lpstr>Results</vt:lpstr>
      <vt:lpstr>Results</vt:lpstr>
      <vt:lpstr>Results</vt:lpstr>
      <vt:lpstr>Results</vt:lpstr>
      <vt:lpstr>Conclusions</vt:lpstr>
    </vt:vector>
  </TitlesOfParts>
  <Company>NINDS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Wood</dc:creator>
  <cp:lastModifiedBy>Port, John D., M.D.</cp:lastModifiedBy>
  <cp:revision>44</cp:revision>
  <dcterms:created xsi:type="dcterms:W3CDTF">2014-03-25T17:32:56Z</dcterms:created>
  <dcterms:modified xsi:type="dcterms:W3CDTF">2019-03-04T17:05:27Z</dcterms:modified>
</cp:coreProperties>
</file>