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1pPr>
    <a:lvl2pPr marL="408154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2pPr>
    <a:lvl3pPr marL="816307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3pPr>
    <a:lvl4pPr marL="1224461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4pPr>
    <a:lvl5pPr marL="1632614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5pPr>
    <a:lvl6pPr marL="2040767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6pPr>
    <a:lvl7pPr marL="2448921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7pPr>
    <a:lvl8pPr marL="2857075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8pPr>
    <a:lvl9pPr marL="3265228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D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836" autoAdjust="0"/>
    <p:restoredTop sz="97391" autoAdjust="0"/>
  </p:normalViewPr>
  <p:slideViewPr>
    <p:cSldViewPr snapToGrid="0" snapToObjects="1">
      <p:cViewPr varScale="1">
        <p:scale>
          <a:sx n="215" d="100"/>
          <a:sy n="215" d="100"/>
        </p:scale>
        <p:origin x="-104" y="-6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 anchor="b"/>
          <a:lstStyle>
            <a:lvl1pPr>
              <a:defRPr sz="347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8">
                <a:solidFill>
                  <a:schemeClr val="tx2"/>
                </a:solidFill>
              </a:defRPr>
            </a:lvl1pPr>
            <a:lvl2pPr marL="29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8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8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7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64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5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258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282">
                <a:solidFill>
                  <a:schemeClr val="tx2"/>
                </a:solidFill>
              </a:defRPr>
            </a:lvl1pPr>
            <a:lvl2pPr marL="29409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2pPr>
            <a:lvl3pPr marL="588192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3pPr>
            <a:lvl4pPr marL="882289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4pPr>
            <a:lvl5pPr marL="1176385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5pPr>
            <a:lvl6pPr marL="1470481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6pPr>
            <a:lvl7pPr marL="1764577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7pPr>
            <a:lvl8pPr marL="2058675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8pPr>
            <a:lvl9pPr marL="2352771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798"/>
            </a:lvl1pPr>
            <a:lvl2pPr>
              <a:defRPr sz="1548"/>
            </a:lvl2pPr>
            <a:lvl3pPr>
              <a:defRPr sz="1282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798"/>
            </a:lvl1pPr>
            <a:lvl2pPr>
              <a:defRPr sz="1548"/>
            </a:lvl2pPr>
            <a:lvl3pPr>
              <a:defRPr sz="1282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t"/>
          <a:lstStyle>
            <a:lvl1pPr marL="0" indent="0">
              <a:buNone/>
              <a:defRPr sz="1282" b="1"/>
            </a:lvl1pPr>
            <a:lvl2pPr marL="294096" indent="0">
              <a:buNone/>
              <a:defRPr sz="1282" b="1"/>
            </a:lvl2pPr>
            <a:lvl3pPr marL="588192" indent="0">
              <a:buNone/>
              <a:defRPr sz="1157" b="1"/>
            </a:lvl3pPr>
            <a:lvl4pPr marL="882289" indent="0">
              <a:buNone/>
              <a:defRPr sz="1032" b="1"/>
            </a:lvl4pPr>
            <a:lvl5pPr marL="1176385" indent="0">
              <a:buNone/>
              <a:defRPr sz="1032" b="1"/>
            </a:lvl5pPr>
            <a:lvl6pPr marL="1470481" indent="0">
              <a:buNone/>
              <a:defRPr sz="1032" b="1"/>
            </a:lvl6pPr>
            <a:lvl7pPr marL="1764577" indent="0">
              <a:buNone/>
              <a:defRPr sz="1032" b="1"/>
            </a:lvl7pPr>
            <a:lvl8pPr marL="2058675" indent="0">
              <a:buNone/>
              <a:defRPr sz="1032" b="1"/>
            </a:lvl8pPr>
            <a:lvl9pPr marL="2352771" indent="0">
              <a:buNone/>
              <a:defRPr sz="103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48"/>
            </a:lvl1pPr>
            <a:lvl2pPr>
              <a:defRPr sz="1282"/>
            </a:lvl2pPr>
            <a:lvl3pPr>
              <a:defRPr sz="1157"/>
            </a:lvl3pPr>
            <a:lvl4pPr>
              <a:defRPr sz="1032"/>
            </a:lvl4pPr>
            <a:lvl5pPr>
              <a:defRPr sz="1032"/>
            </a:lvl5pPr>
            <a:lvl6pPr>
              <a:defRPr sz="1032"/>
            </a:lvl6pPr>
            <a:lvl7pPr>
              <a:defRPr sz="1032"/>
            </a:lvl7pPr>
            <a:lvl8pPr>
              <a:defRPr sz="1032"/>
            </a:lvl8pPr>
            <a:lvl9pPr>
              <a:defRPr sz="10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t"/>
          <a:lstStyle>
            <a:lvl1pPr marL="0" indent="0">
              <a:buNone/>
              <a:defRPr sz="1282" b="1"/>
            </a:lvl1pPr>
            <a:lvl2pPr marL="294096" indent="0">
              <a:buNone/>
              <a:defRPr sz="1282" b="1"/>
            </a:lvl2pPr>
            <a:lvl3pPr marL="588192" indent="0">
              <a:buNone/>
              <a:defRPr sz="1157" b="1"/>
            </a:lvl3pPr>
            <a:lvl4pPr marL="882289" indent="0">
              <a:buNone/>
              <a:defRPr sz="1032" b="1"/>
            </a:lvl4pPr>
            <a:lvl5pPr marL="1176385" indent="0">
              <a:buNone/>
              <a:defRPr sz="1032" b="1"/>
            </a:lvl5pPr>
            <a:lvl6pPr marL="1470481" indent="0">
              <a:buNone/>
              <a:defRPr sz="1032" b="1"/>
            </a:lvl6pPr>
            <a:lvl7pPr marL="1764577" indent="0">
              <a:buNone/>
              <a:defRPr sz="1032" b="1"/>
            </a:lvl7pPr>
            <a:lvl8pPr marL="2058675" indent="0">
              <a:buNone/>
              <a:defRPr sz="1032" b="1"/>
            </a:lvl8pPr>
            <a:lvl9pPr marL="2352771" indent="0">
              <a:buNone/>
              <a:defRPr sz="103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548"/>
            </a:lvl1pPr>
            <a:lvl2pPr>
              <a:defRPr sz="1282"/>
            </a:lvl2pPr>
            <a:lvl3pPr>
              <a:defRPr sz="1157"/>
            </a:lvl3pPr>
            <a:lvl4pPr>
              <a:defRPr sz="1032"/>
            </a:lvl4pPr>
            <a:lvl5pPr>
              <a:defRPr sz="1032"/>
            </a:lvl5pPr>
            <a:lvl6pPr>
              <a:defRPr sz="1032"/>
            </a:lvl6pPr>
            <a:lvl7pPr>
              <a:defRPr sz="1032"/>
            </a:lvl7pPr>
            <a:lvl8pPr>
              <a:defRPr sz="1032"/>
            </a:lvl8pPr>
            <a:lvl9pPr>
              <a:defRPr sz="10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282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064"/>
            </a:lvl1pPr>
            <a:lvl2pPr>
              <a:defRPr sz="1798"/>
            </a:lvl2pPr>
            <a:lvl3pPr>
              <a:defRPr sz="1548"/>
            </a:lvl3pPr>
            <a:lvl4pPr>
              <a:defRPr sz="1282"/>
            </a:lvl4pPr>
            <a:lvl5pPr>
              <a:defRPr sz="1282"/>
            </a:lvl5pPr>
            <a:lvl6pPr>
              <a:defRPr sz="1282"/>
            </a:lvl6pPr>
            <a:lvl7pPr>
              <a:defRPr sz="1282"/>
            </a:lvl7pPr>
            <a:lvl8pPr>
              <a:defRPr sz="1282"/>
            </a:lvl8pPr>
            <a:lvl9pPr>
              <a:defRPr sz="12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907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294096" indent="0">
              <a:buNone/>
              <a:defRPr sz="766"/>
            </a:lvl2pPr>
            <a:lvl3pPr marL="588192" indent="0">
              <a:buNone/>
              <a:defRPr sz="641"/>
            </a:lvl3pPr>
            <a:lvl4pPr marL="882289" indent="0">
              <a:buNone/>
              <a:defRPr sz="578"/>
            </a:lvl4pPr>
            <a:lvl5pPr marL="1176385" indent="0">
              <a:buNone/>
              <a:defRPr sz="578"/>
            </a:lvl5pPr>
            <a:lvl6pPr marL="1470481" indent="0">
              <a:buNone/>
              <a:defRPr sz="578"/>
            </a:lvl6pPr>
            <a:lvl7pPr marL="1764577" indent="0">
              <a:buNone/>
              <a:defRPr sz="578"/>
            </a:lvl7pPr>
            <a:lvl8pPr marL="2058675" indent="0">
              <a:buNone/>
              <a:defRPr sz="578"/>
            </a:lvl8pPr>
            <a:lvl9pPr marL="2352771" indent="0">
              <a:buNone/>
              <a:defRPr sz="5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282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064"/>
            </a:lvl1pPr>
            <a:lvl2pPr marL="294096" indent="0">
              <a:buNone/>
              <a:defRPr sz="1798"/>
            </a:lvl2pPr>
            <a:lvl3pPr marL="588192" indent="0">
              <a:buNone/>
              <a:defRPr sz="1548"/>
            </a:lvl3pPr>
            <a:lvl4pPr marL="882289" indent="0">
              <a:buNone/>
              <a:defRPr sz="1282"/>
            </a:lvl4pPr>
            <a:lvl5pPr marL="1176385" indent="0">
              <a:buNone/>
              <a:defRPr sz="1282"/>
            </a:lvl5pPr>
            <a:lvl6pPr marL="1470481" indent="0">
              <a:buNone/>
              <a:defRPr sz="1282"/>
            </a:lvl6pPr>
            <a:lvl7pPr marL="1764577" indent="0">
              <a:buNone/>
              <a:defRPr sz="1282"/>
            </a:lvl7pPr>
            <a:lvl8pPr marL="2058675" indent="0">
              <a:buNone/>
              <a:defRPr sz="1282"/>
            </a:lvl8pPr>
            <a:lvl9pPr marL="2352771" indent="0">
              <a:buNone/>
              <a:defRPr sz="128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 anchor="t"/>
          <a:lstStyle>
            <a:lvl1pPr marL="0" indent="0">
              <a:buNone/>
              <a:defRPr sz="907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294096" indent="0">
              <a:buNone/>
              <a:defRPr sz="766"/>
            </a:lvl2pPr>
            <a:lvl3pPr marL="588192" indent="0">
              <a:buNone/>
              <a:defRPr sz="641"/>
            </a:lvl3pPr>
            <a:lvl4pPr marL="882289" indent="0">
              <a:buNone/>
              <a:defRPr sz="578"/>
            </a:lvl4pPr>
            <a:lvl5pPr marL="1176385" indent="0">
              <a:buNone/>
              <a:defRPr sz="578"/>
            </a:lvl5pPr>
            <a:lvl6pPr marL="1470481" indent="0">
              <a:buNone/>
              <a:defRPr sz="578"/>
            </a:lvl6pPr>
            <a:lvl7pPr marL="1764577" indent="0">
              <a:buNone/>
              <a:defRPr sz="578"/>
            </a:lvl7pPr>
            <a:lvl8pPr marL="2058675" indent="0">
              <a:buNone/>
              <a:defRPr sz="578"/>
            </a:lvl8pPr>
            <a:lvl9pPr marL="2352771" indent="0">
              <a:buNone/>
              <a:defRPr sz="5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376202" tIns="188101" rIns="376202" bIns="188101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7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7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7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8192" rtl="0" eaLnBrk="1" latinLnBrk="0" hangingPunct="1">
        <a:spcBef>
          <a:spcPct val="0"/>
        </a:spcBef>
        <a:buNone/>
        <a:defRPr sz="322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0573" indent="-220573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064" kern="1200">
          <a:solidFill>
            <a:schemeClr val="tx1"/>
          </a:solidFill>
          <a:latin typeface="+mn-lt"/>
          <a:ea typeface="+mn-ea"/>
          <a:cs typeface="+mn-cs"/>
        </a:defRPr>
      </a:lvl1pPr>
      <a:lvl2pPr marL="477907" indent="-183810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735241" indent="-147048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548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7" indent="-147048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282" kern="1200">
          <a:solidFill>
            <a:schemeClr val="tx1"/>
          </a:solidFill>
          <a:latin typeface="+mn-lt"/>
          <a:ea typeface="+mn-ea"/>
          <a:cs typeface="+mn-cs"/>
        </a:defRPr>
      </a:lvl4pPr>
      <a:lvl5pPr marL="1323433" indent="-147048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282" kern="1200">
          <a:solidFill>
            <a:schemeClr val="tx1"/>
          </a:solidFill>
          <a:latin typeface="+mn-lt"/>
          <a:ea typeface="+mn-ea"/>
          <a:cs typeface="+mn-cs"/>
        </a:defRPr>
      </a:lvl5pPr>
      <a:lvl6pPr marL="1617529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6pPr>
      <a:lvl7pPr marL="1911626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7pPr>
      <a:lvl8pPr marL="2205723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8pPr>
      <a:lvl9pPr marL="2499819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1pPr>
      <a:lvl2pPr marL="294096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2pPr>
      <a:lvl3pPr marL="588192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3pPr>
      <a:lvl4pPr marL="882289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4pPr>
      <a:lvl5pPr marL="1176385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5pPr>
      <a:lvl6pPr marL="1470481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6pPr>
      <a:lvl7pPr marL="1764577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7pPr>
      <a:lvl8pPr marL="2058675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8pPr>
      <a:lvl9pPr marL="2352771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4" Type="http://schemas.openxmlformats.org/officeDocument/2006/relationships/image" Target="../media/image3.jpg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tiff"/><Relationship Id="rId10" Type="http://schemas.openxmlformats.org/officeDocument/2006/relationships/image" Target="../media/image9.tiff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46743" y="1202971"/>
            <a:ext cx="902898" cy="1102012"/>
            <a:chOff x="4681817" y="838272"/>
            <a:chExt cx="902898" cy="1102012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817" y="838272"/>
              <a:ext cx="902898" cy="110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51"/>
            <p:cNvSpPr/>
            <p:nvPr/>
          </p:nvSpPr>
          <p:spPr>
            <a:xfrm>
              <a:off x="4973474" y="1027851"/>
              <a:ext cx="120219" cy="120219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1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06317" y="1791960"/>
              <a:ext cx="120219" cy="120219"/>
            </a:xfrm>
            <a:prstGeom prst="rect">
              <a:avLst/>
            </a:prstGeom>
            <a:no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1"/>
            </a:p>
          </p:txBody>
        </p:sp>
      </p:grp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4114" y="125765"/>
            <a:ext cx="5658233" cy="904203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Discriminating Between Fast- and Slow-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moving Zombies Using Proton MRS</a:t>
            </a:r>
          </a:p>
        </p:txBody>
      </p:sp>
      <p:pic>
        <p:nvPicPr>
          <p:cNvPr id="9" name="Picture 8" descr="ISD Transylvania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2" y="159023"/>
            <a:ext cx="1475853" cy="541147"/>
          </a:xfrm>
          <a:prstGeom prst="rect">
            <a:avLst/>
          </a:prstGeom>
        </p:spPr>
      </p:pic>
      <p:pic>
        <p:nvPicPr>
          <p:cNvPr id="10" name="Picture 9" descr="FCW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56" y="145029"/>
            <a:ext cx="1495003" cy="5691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82347" y="838272"/>
            <a:ext cx="5505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John D. Port, M.D., Ph.D., 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Emily T. Wood, B.S., 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Laura M. Roland, M.D.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9888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96675" y="984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27" name="Picture 26" descr="H:\Current Work Projects\ISMRM 2014 Zombie abstract\RDLPFC Plot.t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19403" r="17413" b="9851"/>
          <a:stretch/>
        </p:blipFill>
        <p:spPr bwMode="auto">
          <a:xfrm>
            <a:off x="7772400" y="1910932"/>
            <a:ext cx="1371600" cy="103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H:\Current Work Projects\ISMRM 2014 Zombie abstract\RMC Plot.t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19403" r="11703" b="9851"/>
          <a:stretch/>
        </p:blipFill>
        <p:spPr bwMode="auto">
          <a:xfrm>
            <a:off x="6350539" y="1910932"/>
            <a:ext cx="1371600" cy="10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619831" y="1729745"/>
            <a:ext cx="8554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alibri"/>
                <a:cs typeface="Calibri"/>
              </a:rPr>
              <a:t>RMC Lactate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48766" y="1729745"/>
            <a:ext cx="8292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Calibri"/>
                <a:cs typeface="Calibri"/>
              </a:rPr>
              <a:t>RDLPFC Lactate</a:t>
            </a:r>
          </a:p>
        </p:txBody>
      </p:sp>
      <p:pic>
        <p:nvPicPr>
          <p:cNvPr id="35" name="tab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8843" y="2428558"/>
            <a:ext cx="2286000" cy="1131239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39262" y="1032229"/>
            <a:ext cx="2879204" cy="2813898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sz="1800" u="sng" cap="small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endParaRPr lang="en-US" sz="172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Zombie apocalypse is a major public health issue.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Slow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Moving Zombies (SMZ)</a:t>
            </a:r>
          </a:p>
          <a:p>
            <a:pPr marL="352425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Life threatening drive to consume flesh, slow attack speeds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Fast Moving Zombies (FMZ)</a:t>
            </a:r>
          </a:p>
          <a:p>
            <a:pPr marL="352425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Extremely dangerous; attack speeds surpass live human reaction 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times</a:t>
            </a:r>
            <a:endParaRPr lang="en-US" sz="1100" dirty="0" smtClean="0">
              <a:latin typeface="Calibri"/>
              <a:cs typeface="Calibri"/>
            </a:endParaRP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100" dirty="0" smtClean="0">
                <a:latin typeface="Calibri"/>
                <a:cs typeface="Calibri"/>
              </a:rPr>
              <a:t>To date, no studies have been able to distinguish between FMZ and SMZ</a:t>
            </a: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100" dirty="0" smtClean="0">
                <a:latin typeface="Calibri"/>
                <a:cs typeface="Calibri"/>
              </a:rPr>
              <a:t>We </a:t>
            </a:r>
            <a:r>
              <a:rPr lang="en-US" sz="1100" dirty="0">
                <a:latin typeface="Calibri"/>
                <a:cs typeface="Calibri"/>
              </a:rPr>
              <a:t>hypothesize that </a:t>
            </a:r>
            <a:r>
              <a:rPr lang="en-US" sz="1100" dirty="0" smtClean="0">
                <a:latin typeface="Calibri"/>
                <a:cs typeface="Calibri"/>
              </a:rPr>
              <a:t>FMZ </a:t>
            </a:r>
            <a:r>
              <a:rPr lang="en-US" sz="1100" dirty="0">
                <a:latin typeface="Calibri"/>
                <a:cs typeface="Calibri"/>
              </a:rPr>
              <a:t>have decreased brain lactate in the motor cortex and frontal lobes </a:t>
            </a:r>
            <a:r>
              <a:rPr lang="en-US" sz="1100" dirty="0" smtClean="0">
                <a:latin typeface="Calibri"/>
                <a:cs typeface="Calibri"/>
              </a:rPr>
              <a:t>compared </a:t>
            </a:r>
            <a:r>
              <a:rPr lang="en-US" sz="1100" dirty="0">
                <a:latin typeface="Calibri"/>
                <a:cs typeface="Calibri"/>
              </a:rPr>
              <a:t>to </a:t>
            </a:r>
            <a:r>
              <a:rPr lang="en-US" sz="1100" dirty="0" smtClean="0">
                <a:latin typeface="Calibri"/>
                <a:cs typeface="Calibri"/>
              </a:rPr>
              <a:t>SMZ </a:t>
            </a:r>
            <a:r>
              <a:rPr lang="en-US" sz="1100" dirty="0">
                <a:latin typeface="Calibri"/>
                <a:cs typeface="Calibri"/>
              </a:rPr>
              <a:t>due to greater aerobic metabolism and faster reaction </a:t>
            </a:r>
            <a:r>
              <a:rPr lang="en-US" sz="1100" dirty="0" smtClean="0">
                <a:latin typeface="Calibri"/>
                <a:cs typeface="Calibri"/>
              </a:rPr>
              <a:t>times</a:t>
            </a:r>
            <a:endParaRPr lang="en-US" sz="1100" dirty="0" smtClean="0">
              <a:latin typeface="Calibri"/>
              <a:cs typeface="Calibri"/>
            </a:endParaRPr>
          </a:p>
        </p:txBody>
      </p:sp>
      <p:pic>
        <p:nvPicPr>
          <p:cNvPr id="37" name="tabl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1195197"/>
            <a:ext cx="2286000" cy="59191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39678" y="2764180"/>
            <a:ext cx="85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cap="small" dirty="0">
                <a:latin typeface="Calibri"/>
                <a:cs typeface="Calibri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50539" y="2855861"/>
            <a:ext cx="2743200" cy="2314081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noAutofit/>
          </a:bodyPr>
          <a:lstStyle/>
          <a:p>
            <a:r>
              <a:rPr lang="en-US" sz="1800" u="sng" cap="small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endParaRPr lang="en-US" sz="172" b="1" u="sng" dirty="0"/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First study to perform MRS in zombies</a:t>
            </a: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Found significantly decreased lactate in RMC and RDLPFC of FMZ relative to SMZ, supporting the aerobic metabolism theory for animated-subtype zombies</a:t>
            </a: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Found a new unidentified peak in the brains of both FMZ and SMZ (perhaps a methylated byproduct of the infection that reanimates the corpse?)</a:t>
            </a:r>
          </a:p>
          <a:p>
            <a:endParaRPr lang="en-US" sz="500" dirty="0">
              <a:latin typeface="Arial"/>
              <a:cs typeface="Arial"/>
            </a:endParaRPr>
          </a:p>
        </p:txBody>
      </p:sp>
      <p:pic>
        <p:nvPicPr>
          <p:cNvPr id="42" name="Picture 41" descr="FMZ_RMC_noise_Page_1.tif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17988" r="26193" b="5265"/>
          <a:stretch/>
        </p:blipFill>
        <p:spPr>
          <a:xfrm>
            <a:off x="3322353" y="3855172"/>
            <a:ext cx="1371600" cy="1228890"/>
          </a:xfrm>
          <a:prstGeom prst="rect">
            <a:avLst/>
          </a:prstGeom>
        </p:spPr>
      </p:pic>
      <p:pic>
        <p:nvPicPr>
          <p:cNvPr id="43" name="Picture 42" descr="SMZ_RMC_noise_Page_1.tif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18443" r="27512" b="4810"/>
          <a:stretch/>
        </p:blipFill>
        <p:spPr>
          <a:xfrm>
            <a:off x="4792173" y="3846127"/>
            <a:ext cx="1371600" cy="12379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627782" y="4232260"/>
            <a:ext cx="10661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  <a:latin typeface="Calibri"/>
                <a:cs typeface="Calibri"/>
              </a:rPr>
              <a:t>Fast Moving Zombie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40698" y="4173191"/>
            <a:ext cx="12471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FF"/>
                </a:solidFill>
                <a:latin typeface="Calibri"/>
                <a:cs typeface="Calibri"/>
              </a:rPr>
              <a:t>Slow Moving Zombie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18466" y="3496369"/>
            <a:ext cx="97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alibri"/>
                <a:cs typeface="Calibri"/>
              </a:rPr>
              <a:t>Exemplary Spectra (LC Model fit)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756181" y="3924096"/>
            <a:ext cx="522493" cy="93793"/>
          </a:xfrm>
          <a:prstGeom prst="straightConnector1">
            <a:avLst/>
          </a:prstGeom>
          <a:ln w="57150" cmpd="sng">
            <a:solidFill>
              <a:srgbClr val="3D3E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792173" y="3866026"/>
            <a:ext cx="364992" cy="116139"/>
          </a:xfrm>
          <a:prstGeom prst="straightConnector1">
            <a:avLst/>
          </a:prstGeom>
          <a:ln w="57150" cmpd="sng">
            <a:solidFill>
              <a:srgbClr val="3D3E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78674" y="3556448"/>
            <a:ext cx="70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/>
                <a:cs typeface="Calibri"/>
              </a:rPr>
              <a:t>Unidentified peaks</a:t>
            </a:r>
          </a:p>
          <a:p>
            <a:endParaRPr lang="en-US" sz="800" dirty="0">
              <a:latin typeface="Calibri"/>
              <a:cs typeface="Calibri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688388" y="1311998"/>
            <a:ext cx="507446" cy="883958"/>
            <a:chOff x="4572003" y="1137266"/>
            <a:chExt cx="3608832" cy="6286500"/>
          </a:xfrm>
        </p:grpSpPr>
        <p:pic>
          <p:nvPicPr>
            <p:cNvPr id="56" name="Picture 7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6"/>
            <a:stretch/>
          </p:blipFill>
          <p:spPr bwMode="auto">
            <a:xfrm>
              <a:off x="4572003" y="1137266"/>
              <a:ext cx="3608832" cy="628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56"/>
            <p:cNvSpPr/>
            <p:nvPr/>
          </p:nvSpPr>
          <p:spPr>
            <a:xfrm>
              <a:off x="6324600" y="2065794"/>
              <a:ext cx="990600" cy="99060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1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A72460B-8A27-1044-848C-A423366E5B63}"/>
              </a:ext>
            </a:extLst>
          </p:cNvPr>
          <p:cNvSpPr/>
          <p:nvPr/>
        </p:nvSpPr>
        <p:spPr>
          <a:xfrm>
            <a:off x="138992" y="3868345"/>
            <a:ext cx="2879474" cy="1215717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sz="1800" u="sng" cap="small" dirty="0" smtClean="0">
                <a:latin typeface="Calibri"/>
                <a:cs typeface="Calibri"/>
              </a:rPr>
              <a:t>Methods</a:t>
            </a:r>
            <a:endParaRPr lang="en-US" sz="1200" u="sng" dirty="0">
              <a:latin typeface="Calibri"/>
              <a:cs typeface="Calibri"/>
            </a:endParaRPr>
          </a:p>
          <a:p>
            <a:pPr marL="71483" indent="-71483">
              <a:buFont typeface="Arial"/>
              <a:buChar char="•"/>
            </a:pPr>
            <a:r>
              <a:rPr lang="en-US" sz="1100" dirty="0">
                <a:latin typeface="Calibri"/>
                <a:cs typeface="Calibri"/>
              </a:rPr>
              <a:t>Recruited 40 zombies from a local cemetery</a:t>
            </a:r>
          </a:p>
          <a:p>
            <a:pPr marL="71483" indent="-71483">
              <a:buFont typeface="Arial"/>
              <a:buChar char="•"/>
            </a:pPr>
            <a:r>
              <a:rPr lang="en-US" sz="1100" dirty="0">
                <a:latin typeface="Calibri"/>
                <a:cs typeface="Calibri"/>
              </a:rPr>
              <a:t>Diagnosis confirmed using Structured Clinical Interview for Zombies (SCIZ)</a:t>
            </a:r>
          </a:p>
          <a:p>
            <a:pPr marL="71483" indent="-71483">
              <a:buFont typeface="Arial"/>
              <a:buChar char="•"/>
            </a:pPr>
            <a:r>
              <a:rPr lang="en-US" sz="1100" dirty="0">
                <a:latin typeface="Calibri"/>
                <a:cs typeface="Calibri"/>
              </a:rPr>
              <a:t>Zombie subtype (fast </a:t>
            </a:r>
            <a:r>
              <a:rPr lang="en-US" sz="1100" dirty="0" err="1">
                <a:latin typeface="Calibri"/>
                <a:cs typeface="Calibri"/>
              </a:rPr>
              <a:t>vs</a:t>
            </a:r>
            <a:r>
              <a:rPr lang="en-US" sz="1100" dirty="0">
                <a:latin typeface="Calibri"/>
                <a:cs typeface="Calibri"/>
              </a:rPr>
              <a:t> slow) determined by Neck Bite Phantom Test (NBPT</a:t>
            </a:r>
            <a:r>
              <a:rPr lang="en-US" sz="1100" dirty="0" smtClean="0">
                <a:latin typeface="Calibri"/>
                <a:cs typeface="Calibri"/>
              </a:rPr>
              <a:t>)</a:t>
            </a:r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8466" y="1176482"/>
            <a:ext cx="23627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83" indent="-71483">
              <a:buFont typeface="Arial"/>
              <a:buChar char="•"/>
            </a:pPr>
            <a:r>
              <a:rPr lang="en-US" sz="1100" dirty="0">
                <a:latin typeface="Calibri"/>
                <a:cs typeface="Calibri"/>
              </a:rPr>
              <a:t>MRI/MRS performed (GE 3T DV750 scanner)</a:t>
            </a:r>
          </a:p>
          <a:p>
            <a:pPr marL="216683" lvl="1" indent="-72228">
              <a:buFont typeface="Arial"/>
              <a:buChar char="•"/>
            </a:pPr>
            <a:r>
              <a:rPr lang="en-US" sz="1100" dirty="0">
                <a:latin typeface="Calibri"/>
                <a:cs typeface="Calibri"/>
              </a:rPr>
              <a:t>Anatomical images (MPRAGE) for localization, CSF/air correction</a:t>
            </a:r>
          </a:p>
          <a:p>
            <a:pPr marL="216683" lvl="1" indent="-72228">
              <a:buFont typeface="Arial"/>
              <a:buChar char="•"/>
            </a:pPr>
            <a:r>
              <a:rPr lang="en-US" sz="1100" dirty="0">
                <a:latin typeface="Calibri"/>
                <a:cs typeface="Calibri"/>
              </a:rPr>
              <a:t>3 PRESS voxels (2x2x2 cm, TR=2000, TE=35, NEX=256) using macromolecular </a:t>
            </a:r>
            <a:r>
              <a:rPr lang="en-US" sz="1100" dirty="0" smtClean="0">
                <a:latin typeface="Calibri"/>
                <a:cs typeface="Calibri"/>
              </a:rPr>
              <a:t>nulling</a:t>
            </a:r>
            <a:endParaRPr lang="en-US"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17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5886</TotalTime>
  <Words>279</Words>
  <Application>Microsoft Macintosh PowerPoint</Application>
  <PresentationFormat>On-screen Show (16:9)</PresentationFormat>
  <Paragraphs>32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Twilight</vt:lpstr>
      <vt:lpstr>Discriminating Between Fast- and Slow- moving Zombies Using Proton MRS</vt:lpstr>
    </vt:vector>
  </TitlesOfParts>
  <Company>NINDS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Wood</dc:creator>
  <cp:lastModifiedBy>Port, John D., M.D.</cp:lastModifiedBy>
  <cp:revision>33</cp:revision>
  <dcterms:created xsi:type="dcterms:W3CDTF">2014-03-25T17:32:56Z</dcterms:created>
  <dcterms:modified xsi:type="dcterms:W3CDTF">2019-03-04T14:54:07Z</dcterms:modified>
</cp:coreProperties>
</file>