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32918400"/>
  <p:notesSz cx="6858000" cy="9144000"/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D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836" autoAdjust="0"/>
    <p:restoredTop sz="97391" autoAdjust="0"/>
  </p:normalViewPr>
  <p:slideViewPr>
    <p:cSldViewPr snapToGrid="0" snapToObjects="1">
      <p:cViewPr varScale="1">
        <p:scale>
          <a:sx n="22" d="100"/>
          <a:sy n="22" d="100"/>
        </p:scale>
        <p:origin x="2936" y="288"/>
      </p:cViewPr>
      <p:guideLst>
        <p:guide orient="horz" pos="10368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mfad.mfroot.org\rchhome\Users5G\JDP14\Current%20Work%20Projects\ISMRM%202014%20Zombie%20abstract\Zombie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3600" dirty="0"/>
              <a:t>Neck</a:t>
            </a:r>
            <a:r>
              <a:rPr lang="en-US" sz="3600" baseline="0" dirty="0"/>
              <a:t> Bite Phantom Test</a:t>
            </a:r>
            <a:endParaRPr lang="en-US" sz="3600" dirty="0"/>
          </a:p>
        </c:rich>
      </c:tx>
      <c:layout>
        <c:manualLayout>
          <c:xMode val="edge"/>
          <c:yMode val="edge"/>
          <c:x val="0.16190449505250601"/>
          <c:y val="7.51258135548855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Sheet1!$I$7:$I$24</c:f>
              <c:strCach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56</c:v>
                </c:pt>
                <c:pt idx="15">
                  <c:v>60</c:v>
                </c:pt>
                <c:pt idx="16">
                  <c:v>64</c:v>
                </c:pt>
                <c:pt idx="17">
                  <c:v>More</c:v>
                </c:pt>
              </c:strCache>
            </c:strRef>
          </c:cat>
          <c:val>
            <c:numRef>
              <c:f>Sheet1!$J$7:$J$24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5-8846-A7B9-AA8FDA036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08416"/>
        <c:axId val="95310592"/>
      </c:barChart>
      <c:catAx>
        <c:axId val="95308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Bite time (sec)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5310592"/>
        <c:crosses val="autoZero"/>
        <c:auto val="1"/>
        <c:lblAlgn val="ctr"/>
        <c:lblOffset val="100"/>
        <c:noMultiLvlLbl val="0"/>
      </c:catAx>
      <c:valAx>
        <c:axId val="953105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Number</a:t>
                </a:r>
                <a:r>
                  <a:rPr lang="en-US" sz="2400" baseline="0" dirty="0"/>
                  <a:t> of Zombies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1.8495024835891501E-2"/>
              <c:y val="0.2450527017456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30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254303808975405"/>
          <c:y val="0.17173258168083699"/>
          <c:w val="0.177102042772037"/>
          <c:h val="6.8542057242844706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0226042"/>
            <a:ext cx="27980640" cy="7056120"/>
          </a:xfrm>
        </p:spPr>
        <p:txBody>
          <a:bodyPr anchor="b"/>
          <a:lstStyle>
            <a:lvl1pPr>
              <a:defRPr sz="2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8653760"/>
            <a:ext cx="23042880" cy="8412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1500">
                <a:solidFill>
                  <a:schemeClr val="tx2"/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318265"/>
            <a:ext cx="7406640" cy="2808732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318265"/>
            <a:ext cx="21671280" cy="2808732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1153122"/>
            <a:ext cx="27980640" cy="653796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3952225"/>
            <a:ext cx="27980640" cy="72008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2"/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7680963"/>
            <a:ext cx="14538960" cy="2172462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7680963"/>
            <a:ext cx="14538960" cy="2172462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7368542"/>
            <a:ext cx="14544677" cy="3070858"/>
          </a:xfrm>
        </p:spPr>
        <p:txBody>
          <a:bodyPr anchor="t"/>
          <a:lstStyle>
            <a:lvl1pPr marL="0" indent="0">
              <a:buNone/>
              <a:defRPr sz="82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0439400"/>
            <a:ext cx="14544677" cy="1896618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7368542"/>
            <a:ext cx="14550390" cy="3070858"/>
          </a:xfrm>
        </p:spPr>
        <p:txBody>
          <a:bodyPr anchor="t"/>
          <a:lstStyle>
            <a:lvl1pPr marL="0" indent="0">
              <a:buNone/>
              <a:defRPr sz="82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0439400"/>
            <a:ext cx="14550390" cy="1896618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310640"/>
            <a:ext cx="10829927" cy="557784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310643"/>
            <a:ext cx="18402300" cy="2809494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6888483"/>
            <a:ext cx="10829927" cy="22517102"/>
          </a:xfrm>
        </p:spPr>
        <p:txBody>
          <a:bodyPr/>
          <a:lstStyle>
            <a:lvl1pPr marL="0" indent="0">
              <a:buNone/>
              <a:defRPr sz="58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23042880"/>
            <a:ext cx="19751040" cy="272034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2941320"/>
            <a:ext cx="19751040" cy="1975104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25763222"/>
            <a:ext cx="19751040" cy="3863338"/>
          </a:xfrm>
        </p:spPr>
        <p:txBody>
          <a:bodyPr anchor="t"/>
          <a:lstStyle>
            <a:lvl1pPr marL="0" indent="0">
              <a:buNone/>
              <a:defRPr sz="58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2194560"/>
            <a:ext cx="29626560" cy="5486400"/>
          </a:xfrm>
          <a:prstGeom prst="rect">
            <a:avLst/>
          </a:prstGeom>
        </p:spPr>
        <p:txBody>
          <a:bodyPr vert="horz" lIns="376202" tIns="188101" rIns="376202" bIns="188101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7680963"/>
            <a:ext cx="29626560" cy="21724622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0510482"/>
            <a:ext cx="768096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30510482"/>
            <a:ext cx="1042416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30510482"/>
            <a:ext cx="768096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762024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10759" indent="-1410759" algn="l" defTabSz="3762024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3762024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3762024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3762024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3762024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1.tif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25244901" y="5360278"/>
            <a:ext cx="4896613" cy="5994945"/>
            <a:chOff x="1138238" y="-762000"/>
            <a:chExt cx="6867525" cy="838200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38" y="-762000"/>
              <a:ext cx="6867525" cy="838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2971800" y="1066800"/>
              <a:ext cx="914400" cy="9144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81400" y="6248400"/>
              <a:ext cx="914400" cy="9144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0875" y="5705876"/>
            <a:ext cx="11485424" cy="6767810"/>
            <a:chOff x="8269459" y="11842910"/>
            <a:chExt cx="12796857" cy="7540575"/>
          </a:xfrm>
        </p:grpSpPr>
        <p:pic>
          <p:nvPicPr>
            <p:cNvPr id="19" name="Picture 18" descr="zombieMap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" b="23867"/>
            <a:stretch/>
          </p:blipFill>
          <p:spPr>
            <a:xfrm>
              <a:off x="8269459" y="12761365"/>
              <a:ext cx="12796857" cy="6622120"/>
            </a:xfrm>
            <a:prstGeom prst="rect">
              <a:avLst/>
            </a:prstGeom>
          </p:spPr>
        </p:pic>
        <p:pic>
          <p:nvPicPr>
            <p:cNvPr id="20" name="Picture 19" descr="zombieMap_key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648" y="11842910"/>
              <a:ext cx="6732588" cy="98564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1340160" y="26394639"/>
            <a:ext cx="10238080" cy="5801303"/>
            <a:chOff x="10261599" y="3048000"/>
            <a:chExt cx="11734800" cy="11734800"/>
          </a:xfrm>
        </p:grpSpPr>
        <p:sp>
          <p:nvSpPr>
            <p:cNvPr id="5" name="Rectangle 4"/>
            <p:cNvSpPr/>
            <p:nvPr/>
          </p:nvSpPr>
          <p:spPr>
            <a:xfrm>
              <a:off x="10388600" y="4826000"/>
              <a:ext cx="11531600" cy="9829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m01grav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599" y="3048000"/>
              <a:ext cx="11734800" cy="11734800"/>
            </a:xfrm>
            <a:prstGeom prst="rect">
              <a:avLst/>
            </a:prstGeom>
          </p:spPr>
        </p:pic>
      </p:grp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132" y="903328"/>
            <a:ext cx="24459871" cy="3421634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dirty="0">
                <a:latin typeface="Abadi MT Condensed Extra Bold"/>
                <a:cs typeface="Abadi MT Condensed Extra Bold"/>
              </a:rPr>
              <a:t>Discriminating Between </a:t>
            </a:r>
            <a:br>
              <a:rPr lang="en-US" sz="7200" dirty="0">
                <a:latin typeface="Abadi MT Condensed Extra Bold"/>
                <a:cs typeface="Abadi MT Condensed Extra Bold"/>
              </a:rPr>
            </a:br>
            <a:r>
              <a:rPr lang="en-US" sz="7200" dirty="0">
                <a:latin typeface="Abadi MT Condensed Extra Bold"/>
                <a:cs typeface="Abadi MT Condensed Extra Bold"/>
              </a:rPr>
              <a:t>Fast- and Slow-moving Zombies </a:t>
            </a:r>
            <a:br>
              <a:rPr lang="en-US" sz="7200" dirty="0">
                <a:latin typeface="Abadi MT Condensed Extra Bold"/>
                <a:cs typeface="Abadi MT Condensed Extra Bold"/>
              </a:rPr>
            </a:br>
            <a:r>
              <a:rPr lang="en-US" sz="7200" dirty="0">
                <a:latin typeface="Abadi MT Condensed Extra Bold"/>
                <a:cs typeface="Abadi MT Condensed Extra Bold"/>
              </a:rPr>
              <a:t>Using Proton MRS</a:t>
            </a:r>
          </a:p>
        </p:txBody>
      </p:sp>
      <p:pic>
        <p:nvPicPr>
          <p:cNvPr id="9" name="Picture 8" descr="ISD Transylvania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1" y="1502895"/>
            <a:ext cx="5562633" cy="2039632"/>
          </a:xfrm>
          <a:prstGeom prst="rect">
            <a:avLst/>
          </a:prstGeom>
        </p:spPr>
      </p:pic>
      <p:pic>
        <p:nvPicPr>
          <p:cNvPr id="10" name="Picture 9" descr="FCW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139" y="1623177"/>
            <a:ext cx="5206174" cy="19819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30576" y="4310554"/>
            <a:ext cx="19396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aseline="30000" dirty="0"/>
              <a:t>1 </a:t>
            </a:r>
            <a:r>
              <a:rPr lang="en-US" sz="3600" dirty="0"/>
              <a:t>John D. Port, M.D., Ph.D., </a:t>
            </a:r>
            <a:r>
              <a:rPr lang="en-US" sz="3600" baseline="30000" dirty="0"/>
              <a:t>2 </a:t>
            </a:r>
            <a:r>
              <a:rPr lang="en-US" sz="3600" dirty="0"/>
              <a:t>Emily T. Wood, B.S., </a:t>
            </a:r>
            <a:r>
              <a:rPr lang="en-US" sz="3600" baseline="30000" dirty="0"/>
              <a:t>2 </a:t>
            </a:r>
            <a:r>
              <a:rPr lang="en-US" sz="3600" dirty="0"/>
              <a:t>Laura M. Rowland, Ph.D.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880" y="162317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78237" y="1623177"/>
            <a:ext cx="343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37398" y="12402010"/>
            <a:ext cx="9478940" cy="12995112"/>
            <a:chOff x="290732" y="19357536"/>
            <a:chExt cx="9478940" cy="12995112"/>
          </a:xfrm>
        </p:grpSpPr>
        <p:grpSp>
          <p:nvGrpSpPr>
            <p:cNvPr id="3" name="Group 2"/>
            <p:cNvGrpSpPr/>
            <p:nvPr/>
          </p:nvGrpSpPr>
          <p:grpSpPr>
            <a:xfrm>
              <a:off x="290732" y="19357536"/>
              <a:ext cx="9478940" cy="12995112"/>
              <a:chOff x="6479566" y="15778511"/>
              <a:chExt cx="10530440" cy="1443666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1060726" y="15778511"/>
                <a:ext cx="5949280" cy="13469460"/>
                <a:chOff x="11060725" y="13277039"/>
                <a:chExt cx="6811701" cy="15970932"/>
              </a:xfrm>
            </p:grpSpPr>
            <p:sp>
              <p:nvSpPr>
                <p:cNvPr id="16" name="Manual Operation 15"/>
                <p:cNvSpPr/>
                <p:nvPr/>
              </p:nvSpPr>
              <p:spPr>
                <a:xfrm>
                  <a:off x="11060727" y="18895729"/>
                  <a:ext cx="6811699" cy="10352242"/>
                </a:xfrm>
                <a:prstGeom prst="flowChartManualOperation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Manual Operation 16"/>
                <p:cNvSpPr/>
                <p:nvPr/>
              </p:nvSpPr>
              <p:spPr>
                <a:xfrm rot="10800000">
                  <a:off x="11060725" y="13277039"/>
                  <a:ext cx="6811699" cy="5657173"/>
                </a:xfrm>
                <a:prstGeom prst="flowChartManualOperation">
                  <a:avLst/>
                </a:prstGeom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479566" y="16745712"/>
                <a:ext cx="5949280" cy="13469460"/>
                <a:chOff x="11060725" y="13277039"/>
                <a:chExt cx="6811701" cy="15970932"/>
              </a:xfrm>
              <a:scene3d>
                <a:camera prst="orthographicFront">
                  <a:rot lat="20704628" lon="2646154" rev="792000"/>
                </a:camera>
                <a:lightRig rig="threePt" dir="t"/>
              </a:scene3d>
            </p:grpSpPr>
            <p:sp>
              <p:nvSpPr>
                <p:cNvPr id="15" name="Manual Operation 14"/>
                <p:cNvSpPr/>
                <p:nvPr/>
              </p:nvSpPr>
              <p:spPr>
                <a:xfrm>
                  <a:off x="11060727" y="18895729"/>
                  <a:ext cx="6811699" cy="10352242"/>
                </a:xfrm>
                <a:prstGeom prst="flowChartManualOperation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Manual Operation 17"/>
                <p:cNvSpPr/>
                <p:nvPr/>
              </p:nvSpPr>
              <p:spPr>
                <a:xfrm rot="10800000">
                  <a:off x="11060725" y="13277039"/>
                  <a:ext cx="6811699" cy="5657173"/>
                </a:xfrm>
                <a:prstGeom prst="flowChartManualOperation">
                  <a:avLst/>
                </a:prstGeom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TextBox 21"/>
            <p:cNvSpPr txBox="1"/>
            <p:nvPr/>
          </p:nvSpPr>
          <p:spPr>
            <a:xfrm>
              <a:off x="1060414" y="21026144"/>
              <a:ext cx="3827080" cy="10064293"/>
            </a:xfrm>
            <a:prstGeom prst="rect">
              <a:avLst/>
            </a:prstGeom>
            <a:noFill/>
            <a:scene3d>
              <a:camera prst="orthographicFront">
                <a:rot lat="20700000" lon="2640000" rev="78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Zombie apocalypse is a major public health issue.</a:t>
              </a:r>
            </a:p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WHO est. 2-3% of world pop converts </a:t>
              </a:r>
            </a:p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per year.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0526" y="19768325"/>
              <a:ext cx="4552709" cy="10341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00"/>
                  </a:solidFill>
                </a:rPr>
                <a:t>Undead Conversion </a:t>
              </a:r>
            </a:p>
            <a:p>
              <a:pPr algn="ctr"/>
              <a:r>
                <a:rPr lang="en-US" sz="4800" b="1" dirty="0">
                  <a:solidFill>
                    <a:srgbClr val="000000"/>
                  </a:solidFill>
                </a:rPr>
                <a:t>Types:</a:t>
              </a:r>
            </a:p>
            <a:p>
              <a:pPr algn="ctr"/>
              <a:endParaRPr lang="en-US" sz="11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4400" dirty="0">
                  <a:solidFill>
                    <a:srgbClr val="000000"/>
                  </a:solidFill>
                </a:rPr>
                <a:t>Slow Moving Zombies (</a:t>
              </a:r>
              <a:r>
                <a:rPr lang="en-US" sz="4400" dirty="0">
                  <a:solidFill>
                    <a:srgbClr val="0000FF"/>
                  </a:solidFill>
                </a:rPr>
                <a:t>SMZ</a:t>
              </a:r>
              <a:r>
                <a:rPr lang="en-US" sz="4400" dirty="0">
                  <a:solidFill>
                    <a:srgbClr val="000000"/>
                  </a:solidFill>
                </a:rPr>
                <a:t>)</a:t>
              </a:r>
            </a:p>
            <a:p>
              <a:pPr algn="ctr"/>
              <a:r>
                <a:rPr lang="en-US" sz="3600" dirty="0">
                  <a:solidFill>
                    <a:srgbClr val="000000"/>
                  </a:solidFill>
                </a:rPr>
                <a:t>Life threatening drive to consume flesh</a:t>
              </a:r>
            </a:p>
            <a:p>
              <a:pPr algn="ctr"/>
              <a:endParaRPr lang="en-US" sz="11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4400" dirty="0">
                  <a:solidFill>
                    <a:srgbClr val="000000"/>
                  </a:solidFill>
                </a:rPr>
                <a:t>Fast Moving Zombies (</a:t>
              </a:r>
              <a:r>
                <a:rPr lang="en-US" sz="4400" dirty="0">
                  <a:solidFill>
                    <a:srgbClr val="FF0000"/>
                  </a:solidFill>
                </a:rPr>
                <a:t>FMZ</a:t>
              </a:r>
              <a:r>
                <a:rPr lang="en-US" sz="4400" dirty="0">
                  <a:solidFill>
                    <a:srgbClr val="000000"/>
                  </a:solidFill>
                </a:rPr>
                <a:t>)</a:t>
              </a:r>
            </a:p>
            <a:p>
              <a:pPr algn="ctr"/>
              <a:r>
                <a:rPr lang="en-US" sz="3600" dirty="0">
                  <a:solidFill>
                    <a:srgbClr val="000000"/>
                  </a:solidFill>
                </a:rPr>
                <a:t>Extremely dangerous; </a:t>
              </a:r>
            </a:p>
            <a:p>
              <a:pPr algn="ctr"/>
              <a:r>
                <a:rPr lang="en-US" sz="3600" dirty="0">
                  <a:solidFill>
                    <a:srgbClr val="000000"/>
                  </a:solidFill>
                </a:rPr>
                <a:t>Attack speeds surpass live human reaction times; </a:t>
              </a:r>
            </a:p>
            <a:p>
              <a:pPr algn="ctr"/>
              <a:r>
                <a:rPr lang="en-US" sz="3600" dirty="0">
                  <a:solidFill>
                    <a:srgbClr val="000000"/>
                  </a:solidFill>
                </a:rPr>
                <a:t>Greater metabolic requirement </a:t>
              </a:r>
            </a:p>
            <a:p>
              <a:pPr algn="ctr"/>
              <a:r>
                <a:rPr lang="en-US" sz="3600" dirty="0">
                  <a:solidFill>
                    <a:srgbClr val="000000"/>
                  </a:solidFill>
                </a:rPr>
                <a:t>(even hungrier)</a:t>
              </a:r>
            </a:p>
          </p:txBody>
        </p:sp>
      </p:grpSp>
      <p:pic>
        <p:nvPicPr>
          <p:cNvPr id="27" name="Picture 26" descr="H:\Current Work Projects\ISMRM 2014 Zombie abstract\RDLPFC Plot.t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19403" r="17413" b="9851"/>
          <a:stretch/>
        </p:blipFill>
        <p:spPr bwMode="auto">
          <a:xfrm>
            <a:off x="25699424" y="21330020"/>
            <a:ext cx="60767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:\Current Work Projects\ISMRM 2014 Zombie abstract\RMC Plot.t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19403" r="11703" b="9851"/>
          <a:stretch/>
        </p:blipFill>
        <p:spPr bwMode="auto">
          <a:xfrm>
            <a:off x="19565806" y="21330020"/>
            <a:ext cx="605741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846438" y="20622565"/>
            <a:ext cx="547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kern="1200" dirty="0">
                <a:latin typeface="+mj-lt"/>
              </a:rPr>
              <a:t>RMC Lactate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026359" y="20622134"/>
            <a:ext cx="3740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kern="1200" dirty="0">
                <a:latin typeface="+mj-lt"/>
              </a:rPr>
              <a:t>RDLPFC Lactate</a:t>
            </a:r>
          </a:p>
        </p:txBody>
      </p:sp>
      <p:graphicFrame>
        <p:nvGraphicFramePr>
          <p:cNvPr id="31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13794"/>
              </p:ext>
            </p:extLst>
          </p:nvPr>
        </p:nvGraphicFramePr>
        <p:xfrm>
          <a:off x="10405958" y="14078256"/>
          <a:ext cx="9493393" cy="676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Oval 31"/>
          <p:cNvSpPr/>
          <p:nvPr/>
        </p:nvSpPr>
        <p:spPr>
          <a:xfrm>
            <a:off x="11319135" y="15001876"/>
            <a:ext cx="2384266" cy="6111108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33" name="Oval 32"/>
          <p:cNvSpPr/>
          <p:nvPr/>
        </p:nvSpPr>
        <p:spPr>
          <a:xfrm>
            <a:off x="13628218" y="18233588"/>
            <a:ext cx="4500861" cy="268333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35" name="tabl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7540" y="21798611"/>
            <a:ext cx="8229601" cy="407246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2511268" y="5571333"/>
            <a:ext cx="10970286" cy="6017031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5400" b="1" u="sng" cap="small" dirty="0"/>
              <a:t>Methods</a:t>
            </a:r>
          </a:p>
          <a:p>
            <a:endParaRPr lang="en-US" sz="1100" b="1" u="sng" dirty="0"/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Arial"/>
              </a:rPr>
              <a:t>Recruited 40 zombies from a local cemetery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Arial"/>
              </a:rPr>
              <a:t>Diagnosis confirmed using Structured Clinical Interview for Zombies (SCIZ)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Arial"/>
              </a:rPr>
              <a:t>Zombie subtype (fast </a:t>
            </a:r>
            <a:r>
              <a:rPr lang="en-US" sz="3200" dirty="0" err="1">
                <a:cs typeface="Arial"/>
              </a:rPr>
              <a:t>vs</a:t>
            </a:r>
            <a:r>
              <a:rPr lang="en-US" sz="3200" dirty="0">
                <a:cs typeface="Arial"/>
              </a:rPr>
              <a:t> slow) determined by Neck Bite Phantom Test (NBPT)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Arial"/>
              </a:rPr>
              <a:t>MRI/MRS performed (GE 3T DV750 scanner)</a:t>
            </a:r>
          </a:p>
          <a:p>
            <a:pPr marL="1385888" lvl="1" indent="-461963">
              <a:buFont typeface="Arial"/>
              <a:buChar char="•"/>
            </a:pPr>
            <a:r>
              <a:rPr lang="en-US" sz="3200" dirty="0">
                <a:cs typeface="Arial"/>
              </a:rPr>
              <a:t>Anatomical images (MPRAGE) for localization, CSF/air correction</a:t>
            </a:r>
          </a:p>
          <a:p>
            <a:pPr marL="1385888" lvl="1" indent="-461963">
              <a:buFont typeface="Arial"/>
              <a:buChar char="•"/>
            </a:pPr>
            <a:r>
              <a:rPr lang="en-US" sz="3200" dirty="0">
                <a:cs typeface="Arial"/>
              </a:rPr>
              <a:t>3 PRESS voxels (2x2x2 cm, TR=2000, TE=35, NEX=256) using macromolecular nulling</a:t>
            </a:r>
          </a:p>
        </p:txBody>
      </p:sp>
      <p:pic>
        <p:nvPicPr>
          <p:cNvPr id="37" name="tabl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62812" y="18165279"/>
            <a:ext cx="8534399" cy="2209799"/>
          </a:xfrm>
          <a:prstGeom prst="rect">
            <a:avLst/>
          </a:prstGeom>
        </p:spPr>
      </p:pic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4277777" y="27859308"/>
            <a:ext cx="4062209" cy="1528417"/>
          </a:xfrm>
          <a:prstGeom prst="rect">
            <a:avLst/>
          </a:prstGeom>
        </p:spPr>
        <p:txBody>
          <a:bodyPr vert="horz" lIns="376202" tIns="188101" rIns="376202" bIns="188101" rtlCol="0" anchor="b">
            <a:normAutofit fontScale="62500" lnSpcReduction="20000"/>
          </a:bodyPr>
          <a:lstStyle>
            <a:lvl1pPr algn="ctr" defTabSz="3762024" rtl="0" eaLnBrk="1" latinLnBrk="0" hangingPunct="1">
              <a:spcBef>
                <a:spcPct val="0"/>
              </a:spcBef>
              <a:buNone/>
              <a:defRPr sz="2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Thank you ISMRM, especially Derek Jones &amp; Roberta </a:t>
            </a:r>
            <a:r>
              <a:rPr lang="en-US" sz="4000" dirty="0" err="1">
                <a:solidFill>
                  <a:schemeClr val="bg1"/>
                </a:solidFill>
                <a:latin typeface="Arial"/>
                <a:cs typeface="Arial"/>
              </a:rPr>
              <a:t>Kravitz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30670" y="4447543"/>
            <a:ext cx="1283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cap="small" dirty="0"/>
              <a:t>Introduction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500638" y="12835954"/>
            <a:ext cx="2405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cap="small" dirty="0"/>
              <a:t>Results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191748" y="26416255"/>
            <a:ext cx="9784080" cy="580644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noAutofit/>
          </a:bodyPr>
          <a:lstStyle/>
          <a:p>
            <a:r>
              <a:rPr lang="en-US" sz="5400" b="1" u="sng" cap="small" dirty="0"/>
              <a:t>Conclusions</a:t>
            </a:r>
          </a:p>
          <a:p>
            <a:endParaRPr lang="en-US" sz="1100" b="1" u="sng" dirty="0"/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3200" dirty="0"/>
              <a:t>First study to perform MRS in zombies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3200" dirty="0"/>
              <a:t>Found significantly decreased lactate in RMC and RDLPFC of FMZ relative to SMZ, supporting the aerobic metabolism theory for animated-subtype zombies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3200" dirty="0"/>
              <a:t>Found a new unidentified peak in the brains of both FMZ and SMZ (perhaps a methylated byproduct of the infection that reanimates the corpse?)</a:t>
            </a:r>
          </a:p>
          <a:p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2" name="Picture 41" descr="FMZ_RMC_noise_Page_1.tiff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17988" r="26193" b="5265"/>
          <a:stretch/>
        </p:blipFill>
        <p:spPr>
          <a:xfrm>
            <a:off x="19565806" y="12582315"/>
            <a:ext cx="5776127" cy="5175142"/>
          </a:xfrm>
          <a:prstGeom prst="rect">
            <a:avLst/>
          </a:prstGeom>
        </p:spPr>
      </p:pic>
      <p:pic>
        <p:nvPicPr>
          <p:cNvPr id="43" name="Picture 42" descr="SMZ_RMC_noise_Page_1.tiff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18443" r="27512" b="4810"/>
          <a:stretch/>
        </p:blipFill>
        <p:spPr>
          <a:xfrm>
            <a:off x="25775624" y="12582315"/>
            <a:ext cx="5733925" cy="517514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0400255" y="14058376"/>
            <a:ext cx="547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kern="1200" dirty="0">
                <a:solidFill>
                  <a:srgbClr val="FF0000"/>
                </a:solidFill>
                <a:latin typeface="+mj-lt"/>
              </a:rPr>
              <a:t>Fast 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4000" kern="1200" dirty="0">
                <a:solidFill>
                  <a:srgbClr val="FF0000"/>
                </a:solidFill>
                <a:latin typeface="+mj-lt"/>
              </a:rPr>
              <a:t>oving Zombie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489342" y="14058376"/>
            <a:ext cx="547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+mj-lt"/>
              </a:rPr>
              <a:t>Slow</a:t>
            </a:r>
            <a:r>
              <a:rPr lang="en-US" sz="4000" kern="1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+mj-lt"/>
              </a:rPr>
              <a:t>M</a:t>
            </a:r>
            <a:r>
              <a:rPr lang="en-US" sz="4000" kern="1200" dirty="0">
                <a:solidFill>
                  <a:srgbClr val="0000FF"/>
                </a:solidFill>
                <a:latin typeface="+mj-lt"/>
              </a:rPr>
              <a:t>oving Zombie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511760" y="11397494"/>
            <a:ext cx="8050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Exemplary Spectra (LC Model fit)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50954" y="26416255"/>
            <a:ext cx="9784080" cy="580644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noAutofit/>
          </a:bodyPr>
          <a:lstStyle/>
          <a:p>
            <a:r>
              <a:rPr lang="en-US" sz="5400" b="1" u="sng" cap="small" dirty="0"/>
              <a:t>Motivation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3200" dirty="0"/>
              <a:t>To date, no studies have been able to distinguish between fast- and slow-moving zombies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en-US" sz="3200" dirty="0"/>
              <a:t>We hypothesize that fast-moving zombies (FMZ) have decreased brain lactate in the motor cortex and frontal lobes as compared to slow-moving zombies (SMZ) due to greater aerobic metabolism and faster reaction times. </a:t>
            </a:r>
            <a:endParaRPr lang="en-US" sz="3200" cap="small" dirty="0"/>
          </a:p>
          <a:p>
            <a:endParaRPr lang="en-US" sz="1100" b="1" u="sng" dirty="0"/>
          </a:p>
          <a:p>
            <a:endParaRPr lang="en-US" sz="3200" dirty="0">
              <a:latin typeface="Arial"/>
              <a:cs typeface="Arial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21232360" y="12529345"/>
            <a:ext cx="3343956" cy="600273"/>
          </a:xfrm>
          <a:prstGeom prst="straightConnector1">
            <a:avLst/>
          </a:prstGeom>
          <a:ln w="57150" cmpd="sng">
            <a:solidFill>
              <a:srgbClr val="3D3E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4978190" y="12529345"/>
            <a:ext cx="2335949" cy="743288"/>
          </a:xfrm>
          <a:prstGeom prst="straightConnector1">
            <a:avLst/>
          </a:prstGeom>
          <a:ln w="57150" cmpd="sng">
            <a:solidFill>
              <a:srgbClr val="3D3E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877726" y="12166935"/>
            <a:ext cx="292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Unidentified peaks</a:t>
            </a:r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8642586" y="6364691"/>
            <a:ext cx="2656257" cy="4086225"/>
            <a:chOff x="4995036" y="2065802"/>
            <a:chExt cx="2951662" cy="4540672"/>
          </a:xfrm>
        </p:grpSpPr>
        <p:pic>
          <p:nvPicPr>
            <p:cNvPr id="56" name="Picture 7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067"/>
            <a:stretch/>
          </p:blipFill>
          <p:spPr bwMode="auto">
            <a:xfrm>
              <a:off x="4995036" y="2065802"/>
              <a:ext cx="2951662" cy="4540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5799909" y="2994315"/>
              <a:ext cx="742951" cy="74295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917226" y="454327"/>
            <a:ext cx="2667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Poster # 00ZZ</a:t>
            </a:r>
          </a:p>
        </p:txBody>
      </p:sp>
    </p:spTree>
    <p:extLst>
      <p:ext uri="{BB962C8B-B14F-4D97-AF65-F5344CB8AC3E}">
        <p14:creationId xmlns:p14="http://schemas.microsoft.com/office/powerpoint/2010/main" val="3446174528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c-darkbluetexture">
    <a:dk1>
      <a:sysClr val="windowText" lastClr="000000"/>
    </a:dk1>
    <a:lt1>
      <a:sysClr val="window" lastClr="FFFFFF"/>
    </a:lt1>
    <a:dk2>
      <a:srgbClr val="0046AD"/>
    </a:dk2>
    <a:lt2>
      <a:srgbClr val="FFFF00"/>
    </a:lt2>
    <a:accent1>
      <a:srgbClr val="FFB600"/>
    </a:accent1>
    <a:accent2>
      <a:srgbClr val="F36925"/>
    </a:accent2>
    <a:accent3>
      <a:srgbClr val="3CBE18"/>
    </a:accent3>
    <a:accent4>
      <a:srgbClr val="A43EBD"/>
    </a:accent4>
    <a:accent5>
      <a:srgbClr val="C18253"/>
    </a:accent5>
    <a:accent6>
      <a:srgbClr val="56A7FD"/>
    </a:accent6>
    <a:hlink>
      <a:srgbClr val="CC99FF"/>
    </a:hlink>
    <a:folHlink>
      <a:srgbClr val="969696"/>
    </a:folHlink>
  </a:clrScheme>
  <a:fontScheme name="mc-darkbluetextur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mc-darkbluetextur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5714</TotalTime>
  <Words>334</Words>
  <Application>Microsoft Macintosh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Abadi MT Condensed Extra Bold</vt:lpstr>
      <vt:lpstr>Arial</vt:lpstr>
      <vt:lpstr>Franklin Gothic Medium</vt:lpstr>
      <vt:lpstr>Twilight</vt:lpstr>
      <vt:lpstr>Discriminating Between  Fast- and Slow-moving Zombies  Using Proton MRS</vt:lpstr>
    </vt:vector>
  </TitlesOfParts>
  <Company>NINDS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Wood</dc:creator>
  <cp:lastModifiedBy>John Port</cp:lastModifiedBy>
  <cp:revision>28</cp:revision>
  <dcterms:created xsi:type="dcterms:W3CDTF">2014-03-30T20:51:35Z</dcterms:created>
  <dcterms:modified xsi:type="dcterms:W3CDTF">2019-03-03T22:33:18Z</dcterms:modified>
</cp:coreProperties>
</file>